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98" r:id="rId2"/>
    <p:sldId id="282" r:id="rId3"/>
    <p:sldId id="299" r:id="rId4"/>
    <p:sldId id="283" r:id="rId5"/>
    <p:sldId id="291" r:id="rId6"/>
    <p:sldId id="292" r:id="rId7"/>
    <p:sldId id="284" r:id="rId8"/>
    <p:sldId id="286" r:id="rId9"/>
    <p:sldId id="287" r:id="rId10"/>
    <p:sldId id="288" r:id="rId11"/>
    <p:sldId id="289" r:id="rId12"/>
    <p:sldId id="303" r:id="rId13"/>
    <p:sldId id="304" r:id="rId14"/>
    <p:sldId id="305" r:id="rId1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F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8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50BF0D-EF39-4957-9D44-D74FFB05C3F3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7DC4EC-37D5-42B8-9ACE-62A07A63BA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85378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ECEE71-1FA8-4EA0-8D1D-4DF3BF7B724B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136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6C85A9-C362-4D03-9860-7F05C54366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21ED488-D251-4910-B7BC-89210F80E1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8D3DC26-FCB6-48AE-AD76-C3A9CCCEC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227EF6D-4C81-41B3-9CA4-49744AE55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E385BE2-E494-44EF-8FFA-5F491046B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340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A05A1E-A7DD-48F9-8A65-C34D21663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5571240-80CE-4F82-A459-28487450F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66F201-6453-4EB4-A57E-A225ABCDD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7EB54D-BB25-44D8-B116-C1D826DA8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1F6728-FC78-41DD-AFD3-4303EDE7C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4720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86008C-3A34-4CD7-A57A-9BA8CD351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5A356B3-5DFB-4212-B7EC-4BD531FDF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562CAF-F06D-41FF-A64B-384BA0C63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1FF09B2-985D-4A97-8F3F-525B8B413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C71037A-F402-47BE-8CA2-33A17C60C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661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485EDC-193A-43D1-AEE1-4257EA3A7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A9D56D4-FDC5-494B-B10F-E6EA104A02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624DD6C-E4B1-41EB-A57D-B3CEAEF57F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607EB14-30C9-4D22-B33C-139981EE3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0D08EDC-2E9C-4AAE-843A-836D21AB5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CE14652-9750-4E66-AF08-1F37AFDEC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3299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D9F97B-FAD5-4836-914F-31FF5000A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EA3A6F4-6C3F-4F84-9560-90CADACFA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4927091-7019-4EE1-BF6E-FACEA9E9B2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20794F6-71F5-49A7-AE8A-78E4F60BF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F1DAAE4-E846-447F-B953-D07D419105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CAA1DAC-8DE9-4BCB-9909-9494E5BA3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44CCBDD-3FE2-4354-BDA2-4517B41CC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A5C3B55-8601-4C91-9850-D3E38AF55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2689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E7CCDC-BB6E-496C-8C5D-ED71E0D1A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FC15BD2-141C-4C7F-817E-7CEB4E5DE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55BAEC6-2467-4661-9BA0-4147B9B64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CF35C0C-90CE-44A2-922A-3736E117C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610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56E644E-113A-4240-AC58-10F3B8E5F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59C159F-BB7A-450A-9ABB-B84684616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10AF378-C793-46E7-B613-73E0E4764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028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05CA0D2-E8DB-4E0C-BD33-887987D4A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9B9A434-D697-4BCF-A095-C854486A12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B6EC514-FA47-44EC-9154-8BF2745049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BE5B0A7-D3E2-410E-A3F0-1333AB1F0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045280D-5920-4A58-AC40-A0F80FDFE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5B107E5-0D57-4214-BD17-DA691D710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929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A5D93B-23D8-4586-87A7-A8F91C353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1E34224-4C99-43B7-9E88-D415A06A40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7B989E7-ADA7-4D82-B493-89E837F91E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5B1A80F-DB24-460F-9A78-78DAD88E8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06A4473-D282-49CA-BF8F-6203740BD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620C5CF-48FD-4DF6-8B42-B8BA545A5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2818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67265-57CA-4E6D-8446-7766ED650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DED1BDF-0C45-4F69-A170-3AE3BFE75C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92FAEDE-D94A-48FA-9DC8-D88B86DAD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FE952A-1E3A-4A9F-A4CE-1F93861CB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72AD605-EE59-46E3-A89F-49BD227F8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6060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CC80759-C85E-41E7-AA08-7A4D480481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27A2C75-FE24-4668-9BE3-DD3FD2E5ED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F056DEC-B770-4496-AFBA-AAEDE9682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59EC3FC-1911-495B-80FD-5D7004F51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E9ADBBF-D738-4B0B-8FD3-DF7851264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9791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A275F28-E0B0-408E-A4F3-08DD9AD5D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036D2E-0CA9-454D-9EA0-E35B28207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B1C262-DDEF-4C59-965A-3BB51D2016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8330473-7BED-48FE-9EB6-28DA2A6CF0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4A727BB-2F28-4B40-8052-64AC6E18F6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823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3804" y="2323543"/>
            <a:ext cx="10524392" cy="2400657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0" dirty="0">
                <a:solidFill>
                  <a:srgbClr val="002060"/>
                </a:solidFill>
              </a:rPr>
              <a:t>KOK</a:t>
            </a:r>
            <a:r>
              <a:rPr lang="en-US" altLang="ko-KR" sz="70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en-US" altLang="ko-KR" sz="70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US" altLang="ko-KR" sz="5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Installation Instruction</a:t>
            </a:r>
          </a:p>
          <a:p>
            <a:pPr algn="ctr"/>
            <a:r>
              <a:rPr lang="en-US" altLang="ko-KR" sz="3000" dirty="0">
                <a:solidFill>
                  <a:schemeClr val="bg1">
                    <a:lumMod val="50000"/>
                  </a:schemeClr>
                </a:solidFill>
              </a:rPr>
              <a:t>(Android)</a:t>
            </a:r>
            <a:endParaRPr lang="en-US" altLang="ko-KR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278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927271" y="1553622"/>
            <a:ext cx="4132863" cy="15850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1.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点击推荐人微信或文字信息的链接网址。</a:t>
            </a:r>
            <a:endParaRPr lang="en-US" altLang="ko-KR" sz="11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en-US" altLang="ko-KR" sz="10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   </a:t>
            </a:r>
            <a:r>
              <a:rPr lang="zh-CN" altLang="en-US" sz="10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（安装时可能会跳出“此为来源不明的</a:t>
            </a:r>
            <a:r>
              <a:rPr lang="en-US" altLang="zh-CN" sz="10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APP</a:t>
            </a:r>
            <a:r>
              <a:rPr lang="zh-CN" altLang="en-US" sz="10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”。</a:t>
            </a:r>
            <a:endParaRPr lang="en-US" altLang="zh-CN" sz="10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en-US" altLang="zh-CN" sz="1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en-US" altLang="zh-CN" sz="10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    </a:t>
            </a:r>
            <a:r>
              <a:rPr lang="zh-CN" altLang="en-US" sz="10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请至“手机</a:t>
            </a:r>
            <a:r>
              <a:rPr lang="en-US" altLang="ko-KR" sz="10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&gt;</a:t>
            </a:r>
            <a:r>
              <a:rPr lang="zh-CN" altLang="en-US" sz="10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设置”确认“</a:t>
            </a:r>
            <a:r>
              <a:rPr lang="zh-CN" altLang="en-US" sz="1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此为来源不明的</a:t>
            </a:r>
            <a:r>
              <a:rPr lang="en-US" altLang="zh-CN" sz="1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APP</a:t>
            </a:r>
            <a:r>
              <a:rPr lang="zh-CN" altLang="en-US" sz="10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”按键是否为</a:t>
            </a:r>
            <a:r>
              <a:rPr lang="en-US" altLang="zh-CN" sz="10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ON</a:t>
            </a:r>
            <a:r>
              <a:rPr lang="zh-CN" altLang="en-US" sz="10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。</a:t>
            </a:r>
            <a:endParaRPr lang="en-US" altLang="ko-KR" sz="10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2.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确认</a:t>
            </a:r>
            <a:r>
              <a:rPr lang="en-US" altLang="zh-CN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KOK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是否安装完成。点击</a:t>
            </a:r>
            <a:r>
              <a:rPr lang="en-US" altLang="zh-CN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KOK APP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后再点击“打开”</a:t>
            </a:r>
            <a:endParaRPr lang="en-US" altLang="ko-KR" sz="11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latin typeface="Microsoft YaHei" panose="020B0503020204020204" pitchFamily="34" charset="-122"/>
                <a:ea typeface="나눔스퀘어" panose="020B0600000101010101" pitchFamily="50" charset="-127"/>
              </a:rPr>
              <a:t>   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即可打开</a:t>
            </a: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OS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画面。</a:t>
            </a:r>
            <a:endParaRPr lang="en-US" altLang="ko-KR" sz="11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3.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点击</a:t>
            </a: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“Android”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。</a:t>
            </a:r>
            <a:endParaRPr lang="ko-KR" altLang="en-US" sz="1100" dirty="0"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2991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fontAlgn="base">
              <a:defRPr b="1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 smtClean="0"/>
              <a:t>设置</a:t>
            </a:r>
            <a:r>
              <a:rPr lang="en-US" altLang="ko-KR" dirty="0" smtClean="0"/>
              <a:t>KOK PLAY</a:t>
            </a:r>
            <a:r>
              <a:rPr lang="ko-KR" altLang="en-US" dirty="0" smtClean="0"/>
              <a:t> </a:t>
            </a:r>
            <a:r>
              <a:rPr lang="en-US" altLang="ko-KR" dirty="0"/>
              <a:t>– </a:t>
            </a:r>
            <a:r>
              <a:rPr lang="zh-CN" altLang="en-US" dirty="0" smtClean="0"/>
              <a:t>安卓系统</a:t>
            </a:r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54" y="1112583"/>
            <a:ext cx="3530261" cy="5399998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671" y="1112583"/>
            <a:ext cx="3530261" cy="539999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8762577" y="5886587"/>
            <a:ext cx="28857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1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* </a:t>
            </a:r>
            <a:r>
              <a:rPr lang="zh-CN" altLang="en-US" sz="11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安卓手机和</a:t>
            </a:r>
            <a:r>
              <a:rPr lang="en-US" altLang="zh-CN" sz="11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iPhone</a:t>
            </a:r>
            <a:r>
              <a:rPr lang="zh-CN" altLang="en-US" sz="11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可通过网络下载</a:t>
            </a:r>
            <a:r>
              <a:rPr lang="en-US" altLang="zh-CN" sz="11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</a:t>
            </a:r>
            <a:r>
              <a:rPr lang="zh-CN" altLang="en-US" sz="11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。</a:t>
            </a:r>
            <a:endParaRPr lang="ko-KR" altLang="en-US" sz="1100" dirty="0">
              <a:solidFill>
                <a:srgbClr val="FF7F7E"/>
              </a:solidFill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2155846" y="3533152"/>
            <a:ext cx="359959" cy="359959"/>
            <a:chOff x="6864754" y="3708400"/>
            <a:chExt cx="567267" cy="567267"/>
          </a:xfrm>
        </p:grpSpPr>
        <p:sp>
          <p:nvSpPr>
            <p:cNvPr id="20" name="타원 1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2" name="직사각형 21"/>
          <p:cNvSpPr/>
          <p:nvPr/>
        </p:nvSpPr>
        <p:spPr>
          <a:xfrm>
            <a:off x="4236098" y="3261646"/>
            <a:ext cx="1502229" cy="46126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5260449" y="3533152"/>
            <a:ext cx="359959" cy="359959"/>
            <a:chOff x="6864754" y="3708400"/>
            <a:chExt cx="567267" cy="567267"/>
          </a:xfrm>
        </p:grpSpPr>
        <p:sp>
          <p:nvSpPr>
            <p:cNvPr id="13" name="타원 1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5" name="직사각형 24"/>
          <p:cNvSpPr/>
          <p:nvPr/>
        </p:nvSpPr>
        <p:spPr>
          <a:xfrm>
            <a:off x="1101012" y="3403628"/>
            <a:ext cx="1763486" cy="50814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542FAC4-774C-49BD-A896-B8E1F46DBA7D}"/>
              </a:ext>
            </a:extLst>
          </p:cNvPr>
          <p:cNvSpPr txBox="1"/>
          <p:nvPr/>
        </p:nvSpPr>
        <p:spPr>
          <a:xfrm>
            <a:off x="8923680" y="6148197"/>
            <a:ext cx="27246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0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*</a:t>
            </a:r>
            <a:r>
              <a:rPr lang="zh-CN" altLang="en-US" sz="10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本说明书以</a:t>
            </a:r>
            <a:r>
              <a:rPr lang="en-US" altLang="ko-KR" sz="10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ETH</a:t>
            </a:r>
            <a:r>
              <a:rPr lang="zh-CN" altLang="en-US" sz="10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为例进行说明。</a:t>
            </a:r>
            <a:endParaRPr lang="ko-KR" altLang="en-US" sz="1000" dirty="0">
              <a:solidFill>
                <a:srgbClr val="FF0000"/>
              </a:solidFill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54179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39" y="1112583"/>
            <a:ext cx="3530260" cy="5399998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972" y="1112583"/>
            <a:ext cx="3530260" cy="5399998"/>
          </a:xfrm>
          <a:prstGeom prst="rect">
            <a:avLst/>
          </a:prstGeom>
        </p:spPr>
      </p:pic>
      <p:sp>
        <p:nvSpPr>
          <p:cNvPr id="22" name="직사각형 21"/>
          <p:cNvSpPr/>
          <p:nvPr/>
        </p:nvSpPr>
        <p:spPr>
          <a:xfrm>
            <a:off x="5076429" y="2276671"/>
            <a:ext cx="2041578" cy="2516213"/>
          </a:xfrm>
          <a:prstGeom prst="rect">
            <a:avLst/>
          </a:prstGeom>
          <a:noFill/>
          <a:ln w="25400" cap="rnd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1372868" y="4553339"/>
            <a:ext cx="2171866" cy="46915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205" y="1112584"/>
            <a:ext cx="3530260" cy="5399997"/>
          </a:xfrm>
          <a:prstGeom prst="rect">
            <a:avLst/>
          </a:prstGeom>
        </p:spPr>
      </p:pic>
      <p:grpSp>
        <p:nvGrpSpPr>
          <p:cNvPr id="19" name="그룹 18"/>
          <p:cNvGrpSpPr/>
          <p:nvPr/>
        </p:nvGrpSpPr>
        <p:grpSpPr>
          <a:xfrm>
            <a:off x="3304748" y="4840428"/>
            <a:ext cx="359959" cy="359959"/>
            <a:chOff x="6864754" y="3708400"/>
            <a:chExt cx="567267" cy="567267"/>
          </a:xfrm>
        </p:grpSpPr>
        <p:sp>
          <p:nvSpPr>
            <p:cNvPr id="20" name="타원 1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3" name="직사각형 22"/>
          <p:cNvSpPr/>
          <p:nvPr/>
        </p:nvSpPr>
        <p:spPr>
          <a:xfrm>
            <a:off x="5204519" y="4002785"/>
            <a:ext cx="346476" cy="3118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5205143" y="4214289"/>
            <a:ext cx="359959" cy="359959"/>
            <a:chOff x="6864754" y="3708400"/>
            <a:chExt cx="567267" cy="567267"/>
          </a:xfrm>
        </p:grpSpPr>
        <p:sp>
          <p:nvSpPr>
            <p:cNvPr id="13" name="타원 1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6" name="직사각형 15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2991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fontAlgn="base">
              <a:defRPr b="1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 smtClean="0"/>
              <a:t>设置</a:t>
            </a:r>
            <a:r>
              <a:rPr lang="en-US" altLang="ko-KR" dirty="0" smtClean="0"/>
              <a:t>KOK PLAY</a:t>
            </a:r>
            <a:r>
              <a:rPr lang="ko-KR" altLang="en-US" dirty="0" smtClean="0"/>
              <a:t> </a:t>
            </a:r>
            <a:r>
              <a:rPr lang="en-US" altLang="ko-KR" dirty="0"/>
              <a:t>– </a:t>
            </a:r>
            <a:r>
              <a:rPr lang="zh-CN" altLang="en-US" dirty="0" smtClean="0"/>
              <a:t>安卓系统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32809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2991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 – </a:t>
            </a:r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加入会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员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54" y="1112583"/>
            <a:ext cx="3530261" cy="5399998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671" y="1112583"/>
            <a:ext cx="3530260" cy="5399998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4422711" y="4613536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2" name="그룹 11"/>
          <p:cNvGrpSpPr/>
          <p:nvPr/>
        </p:nvGrpSpPr>
        <p:grpSpPr>
          <a:xfrm>
            <a:off x="4470133" y="4808074"/>
            <a:ext cx="359959" cy="359959"/>
            <a:chOff x="6864754" y="3708400"/>
            <a:chExt cx="567267" cy="567267"/>
          </a:xfrm>
        </p:grpSpPr>
        <p:sp>
          <p:nvSpPr>
            <p:cNvPr id="13" name="타원 1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927271" y="1553622"/>
            <a:ext cx="3086101" cy="5702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设置完成，点击“打开”即可启动</a:t>
            </a:r>
            <a:r>
              <a:rPr lang="en-US" altLang="zh-CN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APP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。</a:t>
            </a:r>
            <a:r>
              <a:rPr lang="ko-KR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若要使用</a:t>
            </a:r>
            <a:r>
              <a:rPr lang="en-US" altLang="zh-CN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APP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请点击下方的“加入会员”。</a:t>
            </a:r>
            <a:endParaRPr lang="ko-KR" altLang="en-US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2824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2991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 – </a:t>
            </a:r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加入会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员</a:t>
            </a:r>
            <a:endParaRPr lang="ko-KR" altLang="en-US" dirty="0">
              <a:solidFill>
                <a:schemeClr val="bg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93" y="1289872"/>
            <a:ext cx="3059560" cy="4679999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610" y="1289872"/>
            <a:ext cx="3059559" cy="4679999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5921229" y="3764225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27" name="그림 26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511" y="1289872"/>
            <a:ext cx="3059559" cy="4679998"/>
          </a:xfrm>
          <a:prstGeom prst="rect">
            <a:avLst/>
          </a:prstGeom>
        </p:spPr>
      </p:pic>
      <p:grpSp>
        <p:nvGrpSpPr>
          <p:cNvPr id="30" name="그룹 29"/>
          <p:cNvGrpSpPr/>
          <p:nvPr/>
        </p:nvGrpSpPr>
        <p:grpSpPr>
          <a:xfrm>
            <a:off x="9588158" y="3286771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5" name="직사각형 34"/>
          <p:cNvSpPr/>
          <p:nvPr/>
        </p:nvSpPr>
        <p:spPr>
          <a:xfrm>
            <a:off x="9532865" y="3030137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3585372" y="3088208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0" name="그룹 19"/>
          <p:cNvGrpSpPr/>
          <p:nvPr/>
        </p:nvGrpSpPr>
        <p:grpSpPr>
          <a:xfrm>
            <a:off x="3618414" y="3336046"/>
            <a:ext cx="359959" cy="359959"/>
            <a:chOff x="6864754" y="3708400"/>
            <a:chExt cx="567267" cy="567267"/>
          </a:xfrm>
        </p:grpSpPr>
        <p:sp>
          <p:nvSpPr>
            <p:cNvPr id="21" name="타원 20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2" name="그림 21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6" name="직사각형 25"/>
          <p:cNvSpPr/>
          <p:nvPr/>
        </p:nvSpPr>
        <p:spPr>
          <a:xfrm>
            <a:off x="2181056" y="2490849"/>
            <a:ext cx="1896423" cy="30350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559279" y="5813972"/>
            <a:ext cx="4384498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3.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选择所在国家后，输入收取验证码的手机号码。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4.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点击“进行认证”。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ko-KR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403973" y="5813972"/>
            <a:ext cx="1465466" cy="3163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5.(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认证码发送</a:t>
            </a: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) 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确认</a:t>
            </a:r>
            <a:endParaRPr lang="ko-KR" altLang="en-US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7635521" y="5813972"/>
            <a:ext cx="3587842" cy="3163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6.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输入认证码后点击“下一步”进入会员加入的画面。</a:t>
            </a:r>
            <a:endParaRPr lang="ko-KR" altLang="en-US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6144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2991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 – </a:t>
            </a:r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加入会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员</a:t>
            </a:r>
            <a:endParaRPr lang="ko-KR" altLang="en-US" dirty="0">
              <a:solidFill>
                <a:schemeClr val="bg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93" y="1289872"/>
            <a:ext cx="3059559" cy="4679999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610" y="1289872"/>
            <a:ext cx="3059559" cy="4679998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511" y="1289872"/>
            <a:ext cx="3059558" cy="4679998"/>
          </a:xfrm>
          <a:prstGeom prst="rect">
            <a:avLst/>
          </a:prstGeom>
        </p:spPr>
      </p:pic>
      <p:grpSp>
        <p:nvGrpSpPr>
          <p:cNvPr id="30" name="그룹 29"/>
          <p:cNvGrpSpPr/>
          <p:nvPr/>
        </p:nvGrpSpPr>
        <p:grpSpPr>
          <a:xfrm>
            <a:off x="8033578" y="4976628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5" name="직사각형 34"/>
          <p:cNvSpPr/>
          <p:nvPr/>
        </p:nvSpPr>
        <p:spPr>
          <a:xfrm>
            <a:off x="8105281" y="4713396"/>
            <a:ext cx="1934458" cy="17584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9172906" y="5212809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916534" y="5813972"/>
            <a:ext cx="568199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7.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输入姓名等所有个人信息后点击“下一步”。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 </a:t>
            </a: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en-US" altLang="ko-KR" sz="11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*</a:t>
            </a:r>
            <a:r>
              <a:rPr lang="zh-CN" altLang="en-US" sz="11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zh-CN" altLang="en-US" sz="11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密码至少包含</a:t>
            </a:r>
            <a:r>
              <a:rPr lang="en-US" altLang="zh-CN" sz="11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6</a:t>
            </a:r>
            <a:r>
              <a:rPr lang="zh-CN" altLang="en-US" sz="11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个字符且必须同时包含数字和字母 。</a:t>
            </a:r>
            <a:endParaRPr lang="en-US" altLang="ko-KR" sz="1100" dirty="0">
              <a:solidFill>
                <a:srgbClr val="FF000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7957064" y="5813972"/>
            <a:ext cx="2741456" cy="3163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8.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勾选同意使用条款后点击“下一步”。</a:t>
            </a:r>
            <a:endParaRPr lang="ko-KR" altLang="en-US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57842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그림 27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194" y="1101750"/>
            <a:ext cx="3059560" cy="4680000"/>
          </a:xfrm>
          <a:prstGeom prst="rect">
            <a:avLst/>
          </a:prstGeom>
        </p:spPr>
      </p:pic>
      <p:sp>
        <p:nvSpPr>
          <p:cNvPr id="29" name="직사각형 28"/>
          <p:cNvSpPr/>
          <p:nvPr/>
        </p:nvSpPr>
        <p:spPr>
          <a:xfrm>
            <a:off x="9091736" y="2024742"/>
            <a:ext cx="1759763" cy="236997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2530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</a:t>
            </a:r>
            <a:r>
              <a:rPr lang="ko-KR" altLang="en-US" b="1" dirty="0">
                <a:solidFill>
                  <a:schemeClr val="bg1"/>
                </a:solidFill>
                <a:latin typeface="Microsoft YaHei" panose="020B0503020204020204" pitchFamily="34" charset="-122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– </a:t>
            </a:r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充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币</a:t>
            </a:r>
            <a:endParaRPr lang="ko-KR" altLang="en-US" b="1" dirty="0">
              <a:solidFill>
                <a:schemeClr val="bg1"/>
              </a:solidFill>
              <a:latin typeface="Microsoft YaHei" panose="020B0503020204020204" pitchFamily="34" charset="-122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0" y="1112583"/>
            <a:ext cx="3059560" cy="468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727" y="1112583"/>
            <a:ext cx="3059560" cy="46799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640365" y="2463282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3598262" y="2107946"/>
            <a:ext cx="1874490" cy="1467631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3598262" y="3621713"/>
            <a:ext cx="1874490" cy="1024932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3723282" y="5141940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cxnSp>
        <p:nvCxnSpPr>
          <p:cNvPr id="8" name="꺾인 연결선 7"/>
          <p:cNvCxnSpPr>
            <a:stCxn id="17" idx="3"/>
          </p:cNvCxnSpPr>
          <p:nvPr/>
        </p:nvCxnSpPr>
        <p:spPr>
          <a:xfrm>
            <a:off x="5472752" y="2841762"/>
            <a:ext cx="736345" cy="649751"/>
          </a:xfrm>
          <a:prstGeom prst="bentConnector3">
            <a:avLst/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꺾인 연결선 25"/>
          <p:cNvCxnSpPr>
            <a:stCxn id="19" idx="3"/>
          </p:cNvCxnSpPr>
          <p:nvPr/>
        </p:nvCxnSpPr>
        <p:spPr>
          <a:xfrm>
            <a:off x="5472752" y="4134179"/>
            <a:ext cx="736345" cy="559402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773DEA63-BE8A-4EC2-91A4-6983902EA959}"/>
              </a:ext>
            </a:extLst>
          </p:cNvPr>
          <p:cNvSpPr txBox="1"/>
          <p:nvPr/>
        </p:nvSpPr>
        <p:spPr>
          <a:xfrm>
            <a:off x="6209097" y="3099098"/>
            <a:ext cx="26549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现在持有量</a:t>
            </a:r>
            <a:endParaRPr lang="en-US" altLang="ko-KR" sz="1000" dirty="0">
              <a:solidFill>
                <a:srgbClr val="FF7F7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ETH</a:t>
            </a:r>
            <a:r>
              <a:rPr lang="zh-CN" altLang="en-US" sz="10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趋势图</a:t>
            </a:r>
            <a:r>
              <a:rPr lang="en-US" altLang="ko-KR" sz="10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(</a:t>
            </a:r>
            <a:r>
              <a:rPr lang="en-US" altLang="ko-KR" sz="1000" dirty="0" err="1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CoinMarketCap</a:t>
            </a:r>
            <a:r>
              <a:rPr lang="zh-CN" altLang="en-US" sz="10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基准</a:t>
            </a:r>
            <a:r>
              <a:rPr lang="en-US" altLang="ko-KR" sz="10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)</a:t>
            </a:r>
            <a:endParaRPr lang="ko-KR" altLang="en-US" sz="1000" dirty="0">
              <a:solidFill>
                <a:srgbClr val="FF7F7E"/>
              </a:solidFill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6209097" y="4531998"/>
            <a:ext cx="2347073" cy="295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zh-CN" altLang="en-US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充币及提币内容</a:t>
            </a:r>
            <a:endParaRPr lang="ko-KR" altLang="en-US" dirty="0">
              <a:solidFill>
                <a:srgbClr val="FF7F7E"/>
              </a:solidFill>
              <a:latin typeface="Microsoft YaHei" panose="020B0503020204020204" pitchFamily="34" charset="-122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441701" y="5781750"/>
            <a:ext cx="214193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1.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选择要充币的币别。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(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现支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援</a:t>
            </a: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ETH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、</a:t>
            </a: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DAC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、</a:t>
            </a: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USDT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。</a:t>
            </a: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)</a:t>
            </a:r>
            <a:endParaRPr lang="ko-KR" altLang="en-US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3982755" y="5781750"/>
            <a:ext cx="1330814" cy="3163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2.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点击“充币”。</a:t>
            </a:r>
            <a:endParaRPr lang="ko-KR" altLang="en-US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8494660" y="5693016"/>
            <a:ext cx="340189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3.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充币的地址和</a:t>
            </a: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QR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码。</a:t>
            </a: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</a:p>
          <a:p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在您使用的交易所或外部钱包扫描</a:t>
            </a: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QR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码或复制住址</a:t>
            </a:r>
            <a:endParaRPr lang="en-US" altLang="zh-CN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即可进行充币。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ko-KR" altLang="en-US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9791637" y="5141940"/>
            <a:ext cx="359959" cy="359959"/>
            <a:chOff x="6864754" y="3708400"/>
            <a:chExt cx="567267" cy="567267"/>
          </a:xfrm>
        </p:grpSpPr>
        <p:sp>
          <p:nvSpPr>
            <p:cNvPr id="22" name="타원 2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85094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2530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</a:t>
            </a:r>
            <a:r>
              <a:rPr lang="ko-KR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– </a:t>
            </a:r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提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币</a:t>
            </a:r>
            <a:endParaRPr lang="en-US" altLang="ko-KR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93" y="1289872"/>
            <a:ext cx="3059560" cy="468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610" y="1289872"/>
            <a:ext cx="3059560" cy="46799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2189248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5921229" y="5319229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27" name="그림 26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511" y="1289872"/>
            <a:ext cx="3059559" cy="4679999"/>
          </a:xfrm>
          <a:prstGeom prst="rect">
            <a:avLst/>
          </a:prstGeom>
        </p:spPr>
      </p:pic>
      <p:grpSp>
        <p:nvGrpSpPr>
          <p:cNvPr id="30" name="그룹 29"/>
          <p:cNvGrpSpPr/>
          <p:nvPr/>
        </p:nvGrpSpPr>
        <p:grpSpPr>
          <a:xfrm>
            <a:off x="9588158" y="2413936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5" name="직사각형 34"/>
          <p:cNvSpPr/>
          <p:nvPr/>
        </p:nvSpPr>
        <p:spPr>
          <a:xfrm>
            <a:off x="9532865" y="2157302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092509" y="6019248"/>
            <a:ext cx="16129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1.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选择要提币的币种。</a:t>
            </a:r>
            <a:endParaRPr lang="ko-KR" altLang="en-US" sz="1000" dirty="0"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520877" y="5959039"/>
            <a:ext cx="1330814" cy="3163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2.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点击“提币”。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8158032" y="6019248"/>
            <a:ext cx="21018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3.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输入提币地址或扫描</a:t>
            </a: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QR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码。</a:t>
            </a:r>
            <a:endParaRPr lang="ko-KR" altLang="en-US" sz="1100" dirty="0"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47090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2619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</a:t>
            </a:r>
            <a:r>
              <a:rPr lang="ko-KR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– </a:t>
            </a:r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提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币</a:t>
            </a:r>
            <a:endParaRPr lang="en-US" altLang="ko-KR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189248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93" y="1289872"/>
            <a:ext cx="3059560" cy="4679999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2941593" y="5319229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19" name="그림 18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545" y="1289872"/>
            <a:ext cx="3059559" cy="4679999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5145079" y="2024568"/>
            <a:ext cx="1874490" cy="63933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5145080" y="2774070"/>
            <a:ext cx="1874490" cy="65280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5892792" y="5319229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cxnSp>
        <p:nvCxnSpPr>
          <p:cNvPr id="37" name="꺾인 연결선 36"/>
          <p:cNvCxnSpPr>
            <a:stCxn id="20" idx="3"/>
          </p:cNvCxnSpPr>
          <p:nvPr/>
        </p:nvCxnSpPr>
        <p:spPr>
          <a:xfrm>
            <a:off x="7019569" y="2344233"/>
            <a:ext cx="1006934" cy="446828"/>
          </a:xfrm>
          <a:prstGeom prst="bentConnector3">
            <a:avLst/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꺾인 연결선 37"/>
          <p:cNvCxnSpPr>
            <a:stCxn id="21" idx="3"/>
          </p:cNvCxnSpPr>
          <p:nvPr/>
        </p:nvCxnSpPr>
        <p:spPr>
          <a:xfrm>
            <a:off x="7019570" y="3100474"/>
            <a:ext cx="1006933" cy="529397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직사각형 39"/>
          <p:cNvSpPr/>
          <p:nvPr/>
        </p:nvSpPr>
        <p:spPr>
          <a:xfrm>
            <a:off x="5145080" y="3519018"/>
            <a:ext cx="1874490" cy="30826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951074" y="6019248"/>
            <a:ext cx="230223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4.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确认您输入的提币住址无误后，</a:t>
            </a:r>
            <a:endParaRPr lang="en-US" altLang="ko-KR" sz="11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ko-KR" altLang="en-US" sz="1100" dirty="0" smtClean="0">
                <a:latin typeface="Microsoft YaHei" panose="020B0503020204020204" pitchFamily="34" charset="-122"/>
                <a:ea typeface="나눔스퀘어" panose="020B0600000101010101" pitchFamily="50" charset="-127"/>
              </a:rPr>
              <a:t>   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点击“下一步”。</a:t>
            </a:r>
            <a:endParaRPr lang="ko-KR" altLang="en-US" sz="1100" dirty="0"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73DEA63-BE8A-4EC2-91A4-6983902EA959}"/>
              </a:ext>
            </a:extLst>
          </p:cNvPr>
          <p:cNvSpPr txBox="1"/>
          <p:nvPr/>
        </p:nvSpPr>
        <p:spPr>
          <a:xfrm>
            <a:off x="8026503" y="2640571"/>
            <a:ext cx="2654985" cy="295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确认提币住址</a:t>
            </a:r>
            <a:endParaRPr lang="en-US" altLang="ko-KR" sz="1000" dirty="0">
              <a:solidFill>
                <a:srgbClr val="FF7F7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8026503" y="3468288"/>
            <a:ext cx="2654985" cy="295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zh-CN" altLang="en-US" dirty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资产</a:t>
            </a:r>
            <a:r>
              <a:rPr lang="zh-CN" altLang="en-US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现况及提币手续费</a:t>
            </a:r>
            <a:endParaRPr lang="ko-KR" altLang="en-US" dirty="0">
              <a:solidFill>
                <a:srgbClr val="FF7F7E"/>
              </a:solidFill>
              <a:latin typeface="Microsoft YaHei" panose="020B0503020204020204" pitchFamily="34" charset="-122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113572" y="5959039"/>
            <a:ext cx="2318263" cy="3163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5.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输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入提币金额后点击“提币”。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542FAC4-774C-49BD-A896-B8E1F46DBA7D}"/>
              </a:ext>
            </a:extLst>
          </p:cNvPr>
          <p:cNvSpPr txBox="1"/>
          <p:nvPr/>
        </p:nvSpPr>
        <p:spPr>
          <a:xfrm>
            <a:off x="8923680" y="6148197"/>
            <a:ext cx="27246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* </a:t>
            </a:r>
            <a:r>
              <a:rPr lang="en-US" altLang="ko-KR" sz="1000" dirty="0" err="1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CoinMarketCap</a:t>
            </a:r>
            <a:r>
              <a:rPr lang="en-US" altLang="ko-KR" sz="10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en-US" altLang="ko-KR" sz="10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2019.10.18</a:t>
            </a:r>
            <a:r>
              <a:rPr lang="ko-KR" altLang="en-US" sz="10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나눔스퀘어" panose="020B0600000101010101" pitchFamily="50" charset="-127"/>
              </a:rPr>
              <a:t> </a:t>
            </a:r>
            <a:r>
              <a:rPr lang="en-US" altLang="ko-KR" sz="10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16:37</a:t>
            </a:r>
            <a:r>
              <a:rPr lang="zh-CN" altLang="en-US" sz="10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zh-CN" altLang="en-US" sz="10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基准</a:t>
            </a:r>
            <a:endParaRPr lang="ko-KR" altLang="en-US" sz="1000" dirty="0">
              <a:solidFill>
                <a:srgbClr val="FF0000"/>
              </a:solidFill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74985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2530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</a:t>
            </a:r>
            <a:r>
              <a:rPr lang="ko-KR" altLang="en-US" b="1" dirty="0">
                <a:solidFill>
                  <a:schemeClr val="bg1"/>
                </a:solidFill>
                <a:latin typeface="Microsoft YaHei" panose="020B0503020204020204" pitchFamily="34" charset="-122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– </a:t>
            </a:r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交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换</a:t>
            </a:r>
            <a:endParaRPr lang="ko-KR" altLang="en-US" b="1" dirty="0">
              <a:solidFill>
                <a:schemeClr val="bg1"/>
              </a:solidFill>
              <a:latin typeface="Microsoft YaHei" panose="020B0503020204020204" pitchFamily="34" charset="-122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93" y="1289872"/>
            <a:ext cx="3059560" cy="468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610" y="1289872"/>
            <a:ext cx="3059559" cy="46799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2189248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6568308" y="5319229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27" name="그림 26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511" y="1289872"/>
            <a:ext cx="3059559" cy="4679998"/>
          </a:xfrm>
          <a:prstGeom prst="rect">
            <a:avLst/>
          </a:prstGeom>
        </p:spPr>
      </p:pic>
      <p:sp>
        <p:nvSpPr>
          <p:cNvPr id="35" name="직사각형 34"/>
          <p:cNvSpPr/>
          <p:nvPr/>
        </p:nvSpPr>
        <p:spPr>
          <a:xfrm>
            <a:off x="8640147" y="2096990"/>
            <a:ext cx="1298417" cy="26756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0" name="그룹 29"/>
          <p:cNvGrpSpPr/>
          <p:nvPr/>
        </p:nvGrpSpPr>
        <p:grpSpPr>
          <a:xfrm>
            <a:off x="9504183" y="2233956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9" name="직사각형 18"/>
          <p:cNvSpPr/>
          <p:nvPr/>
        </p:nvSpPr>
        <p:spPr>
          <a:xfrm>
            <a:off x="8109961" y="4148107"/>
            <a:ext cx="1911117" cy="1171121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1" name="꺾인 연결선 20"/>
          <p:cNvCxnSpPr/>
          <p:nvPr/>
        </p:nvCxnSpPr>
        <p:spPr>
          <a:xfrm>
            <a:off x="10021078" y="4695900"/>
            <a:ext cx="694819" cy="210961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325778" y="6019248"/>
            <a:ext cx="149111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1.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选择要交换的币。</a:t>
            </a:r>
            <a:endParaRPr lang="ko-KR" altLang="en-US" sz="1000" dirty="0"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548157" y="5959039"/>
            <a:ext cx="133081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en-US" altLang="ko-KR" dirty="0"/>
              <a:t>2. </a:t>
            </a:r>
            <a:r>
              <a:rPr lang="zh-CN" altLang="en-US" dirty="0"/>
              <a:t>点击“交换”。</a:t>
            </a:r>
            <a:endParaRPr lang="en-US" altLang="ko-KR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8238425" y="6019248"/>
            <a:ext cx="173797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en-US" altLang="ko-KR" dirty="0"/>
              <a:t>3. </a:t>
            </a:r>
            <a:r>
              <a:rPr lang="zh-CN" altLang="en-US" dirty="0"/>
              <a:t>点击输入金额的栏位。</a:t>
            </a:r>
            <a:endParaRPr lang="ko-KR" alt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10715897" y="4745278"/>
            <a:ext cx="1259633" cy="295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zh-CN" altLang="en-US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市价信息</a:t>
            </a:r>
            <a:endParaRPr lang="ko-KR" altLang="en-US" dirty="0">
              <a:solidFill>
                <a:srgbClr val="FF7F7E"/>
              </a:solidFill>
              <a:latin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3828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2530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fontAlgn="base">
              <a:defRPr b="1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设置</a:t>
            </a:r>
            <a:r>
              <a:rPr lang="en-US" altLang="ko-KR" dirty="0"/>
              <a:t>KOK PLAY</a:t>
            </a:r>
            <a:r>
              <a:rPr lang="ko-KR" altLang="en-US" dirty="0"/>
              <a:t> </a:t>
            </a:r>
            <a:r>
              <a:rPr lang="en-US" altLang="ko-KR" dirty="0"/>
              <a:t>– </a:t>
            </a:r>
            <a:r>
              <a:rPr lang="zh-CN" altLang="en-US" dirty="0"/>
              <a:t>交</a:t>
            </a:r>
            <a:r>
              <a:rPr lang="zh-CN" altLang="en-US" dirty="0" smtClean="0"/>
              <a:t>换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234" y="1289872"/>
            <a:ext cx="3059559" cy="4679999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3716034" y="5319229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19" name="그림 18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699" y="1289872"/>
            <a:ext cx="3059559" cy="4679998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2963323" y="3791453"/>
            <a:ext cx="1874490" cy="1312392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6899234" y="2746077"/>
            <a:ext cx="1874490" cy="32369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6899234" y="3617398"/>
            <a:ext cx="1874490" cy="30826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7646946" y="3856714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780523" y="6019248"/>
            <a:ext cx="260039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en-US" altLang="ko-KR" dirty="0"/>
              <a:t>4. </a:t>
            </a:r>
            <a:r>
              <a:rPr lang="zh-CN" altLang="en-US" dirty="0"/>
              <a:t>输入欲交换的金额后点击</a:t>
            </a:r>
            <a:r>
              <a:rPr lang="zh-CN" altLang="en-US" dirty="0" smtClean="0"/>
              <a:t>“</a:t>
            </a:r>
            <a:r>
              <a:rPr lang="zh-CN" altLang="en-US" dirty="0"/>
              <a:t>确认</a:t>
            </a:r>
            <a:r>
              <a:rPr lang="zh-CN" altLang="en-US" dirty="0" smtClean="0"/>
              <a:t>”</a:t>
            </a:r>
            <a:r>
              <a:rPr lang="zh-CN" altLang="en-US" dirty="0"/>
              <a:t>。</a:t>
            </a:r>
            <a:endParaRPr lang="ko-KR" altLang="en-US" dirty="0"/>
          </a:p>
          <a:p>
            <a:r>
              <a:rPr lang="en-US" altLang="ko-KR" dirty="0"/>
              <a:t>(</a:t>
            </a:r>
            <a:r>
              <a:rPr lang="zh-CN" altLang="en-US" dirty="0"/>
              <a:t>金额输入有误时，请点击初期化。</a:t>
            </a:r>
            <a:r>
              <a:rPr lang="en-US" altLang="ko-KR" dirty="0"/>
              <a:t>)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880358" y="5959039"/>
            <a:ext cx="23182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en-US" altLang="ko-KR" dirty="0"/>
              <a:t>5. </a:t>
            </a:r>
            <a:r>
              <a:rPr lang="zh-CN" altLang="en-US" dirty="0"/>
              <a:t>选择目标币种后点击“交换”。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9267330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234" y="1289872"/>
            <a:ext cx="3059559" cy="4679998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699" y="1289872"/>
            <a:ext cx="3059558" cy="4679998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2963323" y="2867343"/>
            <a:ext cx="1874490" cy="110614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481262" y="5959039"/>
            <a:ext cx="297870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en-US" altLang="ko-KR" dirty="0"/>
              <a:t>1. </a:t>
            </a:r>
            <a:r>
              <a:rPr lang="zh-CN" altLang="en-US" dirty="0"/>
              <a:t>选择要存入的币种。</a:t>
            </a:r>
            <a:r>
              <a:rPr lang="en-US" altLang="ko-KR" dirty="0"/>
              <a:t>(</a:t>
            </a:r>
            <a:r>
              <a:rPr lang="zh-CN" altLang="en-US" dirty="0"/>
              <a:t>现支援</a:t>
            </a:r>
            <a:r>
              <a:rPr lang="en-US" altLang="ko-KR" dirty="0"/>
              <a:t>ETH</a:t>
            </a:r>
            <a:r>
              <a:rPr lang="zh-CN" altLang="en-US" dirty="0"/>
              <a:t>、</a:t>
            </a:r>
            <a:r>
              <a:rPr lang="en-US" altLang="ko-KR" dirty="0"/>
              <a:t>DAC</a:t>
            </a:r>
            <a:r>
              <a:rPr lang="zh-CN" altLang="en-US" dirty="0"/>
              <a:t>。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329727" y="5959039"/>
            <a:ext cx="34195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pPr algn="ctr"/>
            <a:r>
              <a:rPr lang="en-US" altLang="ko-KR" dirty="0">
                <a:latin typeface="Yu Gothic UI" panose="020B0500000000000000" pitchFamily="34" charset="-128"/>
                <a:ea typeface="Yu Gothic UI" panose="020B0500000000000000" pitchFamily="34" charset="-128"/>
              </a:rPr>
              <a:t>2. </a:t>
            </a:r>
            <a:r>
              <a:rPr lang="zh-CN" altLang="en-US" dirty="0"/>
              <a:t>点击右上方问号会跳出确认挖矿收益的相关信息</a:t>
            </a:r>
            <a:r>
              <a:rPr lang="zh-CN" altLang="en-US" sz="1000" dirty="0"/>
              <a:t>。</a:t>
            </a:r>
            <a:endParaRPr lang="en-US" altLang="ko-KR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137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</a:t>
            </a:r>
            <a:r>
              <a:rPr lang="ko-KR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</a:rPr>
              <a:t> </a:t>
            </a:r>
            <a:r>
              <a:rPr lang="en-US" altLang="ko-KR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– 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挖矿存入 </a:t>
            </a:r>
            <a:endParaRPr lang="ko-KR" altLang="en-US" dirty="0">
              <a:solidFill>
                <a:schemeClr val="bg1"/>
              </a:solidFill>
              <a:latin typeface="Microsoft YaHei" panose="020B0503020204020204" pitchFamily="34" charset="-122"/>
            </a:endParaRPr>
          </a:p>
        </p:txBody>
      </p:sp>
      <p:cxnSp>
        <p:nvCxnSpPr>
          <p:cNvPr id="31" name="꺾인 연결선 30"/>
          <p:cNvCxnSpPr/>
          <p:nvPr/>
        </p:nvCxnSpPr>
        <p:spPr>
          <a:xfrm>
            <a:off x="8819593" y="1885728"/>
            <a:ext cx="956176" cy="760320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9742517" y="2369049"/>
            <a:ext cx="1554480" cy="526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zh-CN" altLang="en-US" dirty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点击问号</a:t>
            </a:r>
            <a:endParaRPr lang="en-US" altLang="ko-KR" dirty="0">
              <a:solidFill>
                <a:srgbClr val="FF7F7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确认挖矿收益</a:t>
            </a:r>
            <a:endParaRPr lang="en-US" altLang="ko-KR" dirty="0">
              <a:solidFill>
                <a:srgbClr val="FF7F7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8639359" y="1811273"/>
            <a:ext cx="176923" cy="176923"/>
          </a:xfrm>
          <a:prstGeom prst="ellipse">
            <a:avLst/>
          </a:prstGeom>
          <a:noFill/>
          <a:ln w="19050">
            <a:solidFill>
              <a:srgbClr val="FF7F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4" name="그룹 33"/>
          <p:cNvGrpSpPr/>
          <p:nvPr/>
        </p:nvGrpSpPr>
        <p:grpSpPr>
          <a:xfrm>
            <a:off x="8571103" y="2018643"/>
            <a:ext cx="359959" cy="359959"/>
            <a:chOff x="6864754" y="3708400"/>
            <a:chExt cx="567267" cy="567267"/>
          </a:xfrm>
        </p:grpSpPr>
        <p:sp>
          <p:nvSpPr>
            <p:cNvPr id="35" name="타원 34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7" name="그림 36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622104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234" y="1289872"/>
            <a:ext cx="3059558" cy="4679998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699" y="1289872"/>
            <a:ext cx="3059558" cy="467999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3021589" y="5925787"/>
            <a:ext cx="173957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en-US" altLang="ja-JP" dirty="0">
                <a:latin typeface="Yu Gothic UI" panose="020B0500000000000000" pitchFamily="34" charset="-128"/>
                <a:ea typeface="Yu Gothic UI" panose="020B0500000000000000" pitchFamily="34" charset="-128"/>
              </a:rPr>
              <a:t>3. </a:t>
            </a:r>
            <a:r>
              <a:rPr lang="zh-CN" altLang="en-US" dirty="0"/>
              <a:t>可在此确认挖矿收益。</a:t>
            </a:r>
            <a:endParaRPr lang="ko-KR" altLang="en-US" dirty="0">
              <a:ea typeface="나눔스퀘어" panose="020B0600000101010101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811861" y="5925787"/>
            <a:ext cx="2162772" cy="3160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dirty="0">
                <a:latin typeface="Yu Gothic UI" panose="020B0500000000000000" pitchFamily="34" charset="-128"/>
                <a:ea typeface="Yu Gothic UI" panose="020B0500000000000000" pitchFamily="34" charset="-128"/>
              </a:rPr>
              <a:t>4. </a:t>
            </a:r>
            <a:r>
              <a:rPr lang="zh-CN" altLang="en-US" dirty="0"/>
              <a:t>点击存入的币种及金额栏位。</a:t>
            </a:r>
            <a:endParaRPr lang="ja-JP" altLang="en-US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137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</a:t>
            </a:r>
            <a:r>
              <a:rPr lang="ko-KR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</a:rPr>
              <a:t> </a:t>
            </a:r>
            <a:r>
              <a:rPr lang="en-US" altLang="ko-KR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– 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挖矿存入 </a:t>
            </a:r>
            <a:endParaRPr lang="ko-KR" altLang="en-US" dirty="0">
              <a:solidFill>
                <a:schemeClr val="bg1"/>
              </a:solidFill>
              <a:latin typeface="Microsoft YaHei" panose="020B0503020204020204" pitchFamily="34" charset="-122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684820" y="1798008"/>
            <a:ext cx="176923" cy="176923"/>
          </a:xfrm>
          <a:prstGeom prst="ellipse">
            <a:avLst/>
          </a:prstGeom>
          <a:noFill/>
          <a:ln w="19050">
            <a:solidFill>
              <a:srgbClr val="FF7F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059924" y="2537181"/>
            <a:ext cx="1678330" cy="206806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3702695" y="4340522"/>
            <a:ext cx="359959" cy="359959"/>
            <a:chOff x="6864754" y="3708400"/>
            <a:chExt cx="567267" cy="567267"/>
          </a:xfrm>
        </p:grpSpPr>
        <p:sp>
          <p:nvSpPr>
            <p:cNvPr id="16" name="타원 15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7" name="그림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8" name="직사각형 17"/>
          <p:cNvSpPr/>
          <p:nvPr/>
        </p:nvSpPr>
        <p:spPr>
          <a:xfrm>
            <a:off x="6903687" y="2366936"/>
            <a:ext cx="1874490" cy="3175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7651399" y="2526782"/>
            <a:ext cx="359959" cy="359959"/>
            <a:chOff x="6864754" y="3708400"/>
            <a:chExt cx="567267" cy="567267"/>
          </a:xfrm>
        </p:grpSpPr>
        <p:sp>
          <p:nvSpPr>
            <p:cNvPr id="28" name="타원 27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9" name="그림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657901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234" y="1289873"/>
            <a:ext cx="3059558" cy="4679996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699" y="1289872"/>
            <a:ext cx="3059558" cy="4679998"/>
          </a:xfrm>
          <a:prstGeom prst="rect">
            <a:avLst/>
          </a:prstGeom>
        </p:spPr>
      </p:pic>
      <p:sp>
        <p:nvSpPr>
          <p:cNvPr id="27" name="직사각형 26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137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</a:t>
            </a:r>
            <a:r>
              <a:rPr lang="ko-KR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</a:rPr>
              <a:t> </a:t>
            </a:r>
            <a:r>
              <a:rPr lang="en-US" altLang="ko-KR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– 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挖矿存入 </a:t>
            </a:r>
            <a:endParaRPr lang="ko-KR" altLang="en-US" dirty="0">
              <a:solidFill>
                <a:schemeClr val="bg1"/>
              </a:solidFill>
              <a:latin typeface="Microsoft YaHei" panose="020B0503020204020204" pitchFamily="34" charset="-122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3716034" y="5294935"/>
            <a:ext cx="359959" cy="359959"/>
            <a:chOff x="6864754" y="3708400"/>
            <a:chExt cx="567267" cy="567267"/>
          </a:xfrm>
        </p:grpSpPr>
        <p:sp>
          <p:nvSpPr>
            <p:cNvPr id="23" name="타원 2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5" name="직사각형 24"/>
          <p:cNvSpPr/>
          <p:nvPr/>
        </p:nvSpPr>
        <p:spPr>
          <a:xfrm>
            <a:off x="2963323" y="3609382"/>
            <a:ext cx="1874490" cy="13400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6899234" y="2986783"/>
            <a:ext cx="1874490" cy="83374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9468543" y="3477619"/>
            <a:ext cx="2213384" cy="531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zh-CN" altLang="en-US" dirty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资产现况</a:t>
            </a:r>
            <a:endParaRPr lang="en-US" altLang="ko-KR" dirty="0">
              <a:solidFill>
                <a:srgbClr val="FF7F7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挖矿预期收益</a:t>
            </a:r>
            <a:endParaRPr lang="en-US" altLang="ko-KR" dirty="0">
              <a:solidFill>
                <a:srgbClr val="FF7F7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cxnSp>
        <p:nvCxnSpPr>
          <p:cNvPr id="34" name="꺾인 연결선 33"/>
          <p:cNvCxnSpPr/>
          <p:nvPr/>
        </p:nvCxnSpPr>
        <p:spPr>
          <a:xfrm>
            <a:off x="8773724" y="3434845"/>
            <a:ext cx="694819" cy="210961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그룹 34"/>
          <p:cNvGrpSpPr/>
          <p:nvPr/>
        </p:nvGrpSpPr>
        <p:grpSpPr>
          <a:xfrm>
            <a:off x="7656498" y="5294935"/>
            <a:ext cx="359959" cy="359959"/>
            <a:chOff x="6864754" y="3708400"/>
            <a:chExt cx="567267" cy="567267"/>
          </a:xfrm>
        </p:grpSpPr>
        <p:sp>
          <p:nvSpPr>
            <p:cNvPr id="36" name="타원 35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7" name="그림 3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8" name="직사각형 37"/>
          <p:cNvSpPr/>
          <p:nvPr/>
        </p:nvSpPr>
        <p:spPr>
          <a:xfrm>
            <a:off x="6899234" y="2369437"/>
            <a:ext cx="1874490" cy="3175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9" name="그룹 38"/>
          <p:cNvGrpSpPr/>
          <p:nvPr/>
        </p:nvGrpSpPr>
        <p:grpSpPr>
          <a:xfrm>
            <a:off x="7646946" y="2538075"/>
            <a:ext cx="359959" cy="359959"/>
            <a:chOff x="6864754" y="3708400"/>
            <a:chExt cx="567267" cy="567267"/>
          </a:xfrm>
        </p:grpSpPr>
        <p:sp>
          <p:nvSpPr>
            <p:cNvPr id="40" name="타원 3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1" name="그림 4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957228" y="5942413"/>
            <a:ext cx="3911731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5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输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入存入的金额。</a:t>
            </a:r>
            <a:endParaRPr lang="ko-KR" altLang="en-US" sz="1100" dirty="0"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(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金额输入有误时，请点击初期化。</a:t>
            </a: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)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632445" y="5942413"/>
            <a:ext cx="2600392" cy="3163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6.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确认资产和收益后，点击“存入”。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71230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990</TotalTime>
  <Words>837</Words>
  <Application>Microsoft Office PowerPoint</Application>
  <PresentationFormat>와이드스크린</PresentationFormat>
  <Paragraphs>70</Paragraphs>
  <Slides>14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0" baseType="lpstr">
      <vt:lpstr>Microsoft YaHei</vt:lpstr>
      <vt:lpstr>Yu Gothic UI</vt:lpstr>
      <vt:lpstr>나눔스퀘어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SJ</dc:creator>
  <cp:lastModifiedBy>admin</cp:lastModifiedBy>
  <cp:revision>147</cp:revision>
  <dcterms:created xsi:type="dcterms:W3CDTF">2019-09-16T04:21:32Z</dcterms:created>
  <dcterms:modified xsi:type="dcterms:W3CDTF">2019-10-10T13:12:24Z</dcterms:modified>
</cp:coreProperties>
</file>