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8" r:id="rId2"/>
    <p:sldId id="282" r:id="rId3"/>
    <p:sldId id="299" r:id="rId4"/>
    <p:sldId id="300" r:id="rId5"/>
    <p:sldId id="283" r:id="rId6"/>
    <p:sldId id="291" r:id="rId7"/>
    <p:sldId id="292" r:id="rId8"/>
    <p:sldId id="284" r:id="rId9"/>
    <p:sldId id="286" r:id="rId10"/>
    <p:sldId id="287" r:id="rId11"/>
    <p:sldId id="288" r:id="rId12"/>
    <p:sldId id="289" r:id="rId13"/>
    <p:sldId id="303" r:id="rId14"/>
    <p:sldId id="302" r:id="rId15"/>
    <p:sldId id="301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F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0BF0D-EF39-4957-9D44-D74FFB05C3F3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7DC4EC-37D5-42B8-9ACE-62A07A63BA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537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C85A9-C362-4D03-9860-7F05C54366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21ED488-D251-4910-B7BC-89210F80E1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D3DC26-FCB6-48AE-AD76-C3A9CCCE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27EF6D-4C81-41B3-9CA4-49744AE55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385BE2-E494-44EF-8FFA-5F491046B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A05A1E-A7DD-48F9-8A65-C34D21663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571240-80CE-4F82-A459-28487450F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66F201-6453-4EB4-A57E-A225ABCD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EB54D-BB25-44D8-B116-C1D826DA8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1F6728-FC78-41DD-AFD3-4303EDE7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72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86008C-3A34-4CD7-A57A-9BA8CD351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A356B3-5DFB-4212-B7EC-4BD531FDF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562CAF-F06D-41FF-A64B-384BA0C6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FF09B2-985D-4A97-8F3F-525B8B41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71037A-F402-47BE-8CA2-33A17C60C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6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85EDC-193A-43D1-AEE1-4257EA3A7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9D56D4-FDC5-494B-B10F-E6EA104A0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24DD6C-E4B1-41EB-A57D-B3CEAEF57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07EB14-30C9-4D22-B33C-139981EE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D08EDC-2E9C-4AAE-843A-836D21AB5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E14652-9750-4E66-AF08-1F37AFDEC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29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9F97B-FAD5-4836-914F-31FF5000A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A3A6F4-6C3F-4F84-9560-90CADACFA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4927091-7019-4EE1-BF6E-FACEA9E9B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794F6-71F5-49A7-AE8A-78E4F60B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F1DAAE4-E846-447F-B953-D07D41910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AA1DAC-8DE9-4BCB-9909-9494E5BA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4CCBDD-3FE2-4354-BDA2-4517B41C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A5C3B55-8601-4C91-9850-D3E38AF55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6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7CCDC-BB6E-496C-8C5D-ED71E0D1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C15BD2-141C-4C7F-817E-7CEB4E5DE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55BAEC6-2467-4661-9BA0-4147B9B6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F35C0C-90CE-44A2-922A-3736E117C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61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56E644E-113A-4240-AC58-10F3B8E5F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59C159F-BB7A-450A-9ABB-B8468461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0AF378-C793-46E7-B613-73E0E476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2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5CA0D2-E8DB-4E0C-BD33-887987D4A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B9A434-D697-4BCF-A095-C854486A1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6EC514-FA47-44EC-9154-8BF27450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E5B0A7-D3E2-410E-A3F0-1333AB1F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45280D-5920-4A58-AC40-A0F80FDFE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B107E5-0D57-4214-BD17-DA691D710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9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A5D93B-23D8-4586-87A7-A8F91C353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1E34224-4C99-43B7-9E88-D415A06A40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B989E7-ADA7-4D82-B493-89E837F91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B1A80F-DB24-460F-9A78-78DAD88E8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06A4473-D282-49CA-BF8F-6203740B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20C5CF-48FD-4DF6-8B42-B8BA545A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8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67265-57CA-4E6D-8446-7766ED650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DED1BDF-0C45-4F69-A170-3AE3BFE75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2FAEDE-D94A-48FA-9DC8-D88B86DA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FE952A-1E3A-4A9F-A4CE-1F93861CB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2AD605-EE59-46E3-A89F-49BD227F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06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C80759-C85E-41E7-AA08-7A4D48048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27A2C75-FE24-4668-9BE3-DD3FD2E5E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56DEC-B770-4496-AFBA-AAEDE9682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9EC3FC-1911-495B-80FD-5D7004F51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9ADBBF-D738-4B0B-8FD3-DF785126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9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275F28-E0B0-408E-A4F3-08DD9AD5D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036D2E-0CA9-454D-9EA0-E35B28207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B1C262-DDEF-4C59-965A-3BB51D201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330473-7BED-48FE-9EB6-28DA2A6CF0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A727BB-2F28-4B40-8052-64AC6E18F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82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3804" y="2323543"/>
            <a:ext cx="10524392" cy="243143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0" dirty="0">
                <a:solidFill>
                  <a:srgbClr val="002060"/>
                </a:solidFill>
              </a:rPr>
              <a:t>KOK</a:t>
            </a:r>
            <a:r>
              <a:rPr lang="en-US" altLang="ko-KR" sz="7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en-US" altLang="ko-KR" sz="7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ko-KR" sz="5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Installation Instruction</a:t>
            </a:r>
          </a:p>
          <a:p>
            <a:pPr algn="ctr"/>
            <a:r>
              <a:rPr lang="en-US" altLang="ko-KR" sz="3200" dirty="0">
                <a:solidFill>
                  <a:schemeClr val="bg1">
                    <a:lumMod val="50000"/>
                  </a:schemeClr>
                </a:solidFill>
              </a:rPr>
              <a:t>(iOS)</a:t>
            </a:r>
            <a:endParaRPr lang="ko-KR" alt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278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5208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fontAlgn="base">
              <a:defRPr b="1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 smtClean="0"/>
              <a:t>设置</a:t>
            </a:r>
            <a:r>
              <a:rPr lang="en-US" altLang="ko-KR" dirty="0" smtClean="0"/>
              <a:t>KOK PLAY</a:t>
            </a:r>
            <a:r>
              <a:rPr lang="ko-KR" altLang="en-US" dirty="0" smtClean="0"/>
              <a:t> </a:t>
            </a:r>
            <a:r>
              <a:rPr lang="en-US" altLang="ko-KR" dirty="0"/>
              <a:t>– </a:t>
            </a:r>
            <a:r>
              <a:rPr lang="en-US" altLang="zh-CN" dirty="0" smtClean="0"/>
              <a:t>iPhone </a:t>
            </a:r>
            <a:r>
              <a:rPr lang="en-US" altLang="ko-KR" b="0" dirty="0" smtClean="0"/>
              <a:t>(</a:t>
            </a:r>
            <a:r>
              <a:rPr lang="en-US" altLang="ko-KR" b="0" dirty="0"/>
              <a:t>iOS)</a:t>
            </a:r>
            <a:endParaRPr lang="ko-KR" altLang="en-US" b="0" dirty="0"/>
          </a:p>
          <a:p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927804" y="371792"/>
            <a:ext cx="28857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* </a:t>
            </a:r>
            <a:r>
              <a:rPr lang="zh-CN" altLang="en-US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安卓手机和</a:t>
            </a:r>
            <a:r>
              <a:rPr lang="en-US" altLang="zh-CN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iPhone</a:t>
            </a:r>
            <a:r>
              <a:rPr lang="zh-CN" altLang="en-US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可通过网络下载</a:t>
            </a:r>
            <a:r>
              <a:rPr lang="en-US" altLang="zh-CN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</a:t>
            </a:r>
            <a:r>
              <a:rPr lang="zh-CN" altLang="en-US" sz="11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ko-KR" altLang="en-US" sz="1100" dirty="0">
              <a:solidFill>
                <a:srgbClr val="FF7F7E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9088907" y="665989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*</a:t>
            </a:r>
            <a:r>
              <a:rPr lang="zh-CN" altLang="en-US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本说明书以</a:t>
            </a:r>
            <a:r>
              <a:rPr lang="en-US" altLang="ko-KR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ETH</a:t>
            </a:r>
            <a:r>
              <a:rPr lang="zh-CN" altLang="en-US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为例进行说明。</a:t>
            </a:r>
            <a:endParaRPr lang="ko-KR" altLang="en-US" sz="1000" dirty="0">
              <a:solidFill>
                <a:srgbClr val="FF0000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650938" y="6019248"/>
            <a:ext cx="308610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en-US" altLang="ko-KR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1. </a:t>
            </a:r>
            <a:r>
              <a:rPr lang="zh-CN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点击推荐人微信或文字</a:t>
            </a:r>
            <a:r>
              <a:rPr lang="zh-CN" altLang="en-US">
                <a:latin typeface="Microsoft YaHei" panose="020B0503020204020204" pitchFamily="34" charset="-122"/>
                <a:ea typeface="Microsoft YaHei" panose="020B0503020204020204" pitchFamily="34" charset="-122"/>
              </a:rPr>
              <a:t>信</a:t>
            </a:r>
            <a:r>
              <a:rPr lang="zh-CN" altLang="en-US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息内的</a:t>
            </a:r>
            <a:r>
              <a:rPr lang="zh-CN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链接网址。</a:t>
            </a:r>
            <a:endParaRPr lang="en-US" altLang="ko-KR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939663" y="5969870"/>
            <a:ext cx="32063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2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安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装时可能会跳出“此为来源不明的</a:t>
            </a:r>
            <a:r>
              <a:rPr lang="en-US" altLang="zh-CN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APP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”。</a:t>
            </a:r>
            <a:endParaRPr lang="en-US" altLang="zh-CN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点击“设置”，再点击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iOS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8405154" y="3805206"/>
            <a:ext cx="1345515" cy="29200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2340727" y="3201405"/>
            <a:ext cx="1414793" cy="38585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3377977" y="3278174"/>
            <a:ext cx="359959" cy="359959"/>
            <a:chOff x="6864754" y="3708400"/>
            <a:chExt cx="567267" cy="567267"/>
          </a:xfrm>
        </p:grpSpPr>
        <p:sp>
          <p:nvSpPr>
            <p:cNvPr id="32" name="타원 3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4" name="직사각형 33"/>
          <p:cNvSpPr/>
          <p:nvPr/>
        </p:nvSpPr>
        <p:spPr>
          <a:xfrm>
            <a:off x="5402023" y="3077308"/>
            <a:ext cx="1341678" cy="71217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262384" y="3684618"/>
            <a:ext cx="359959" cy="359959"/>
            <a:chOff x="6864754" y="3708400"/>
            <a:chExt cx="567267" cy="567267"/>
          </a:xfrm>
        </p:grpSpPr>
        <p:sp>
          <p:nvSpPr>
            <p:cNvPr id="36" name="타원 3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38" name="그룹 37"/>
          <p:cNvGrpSpPr/>
          <p:nvPr/>
        </p:nvGrpSpPr>
        <p:grpSpPr>
          <a:xfrm>
            <a:off x="9390710" y="3968222"/>
            <a:ext cx="359959" cy="359959"/>
            <a:chOff x="6864754" y="3708400"/>
            <a:chExt cx="567267" cy="567267"/>
          </a:xfrm>
        </p:grpSpPr>
        <p:sp>
          <p:nvSpPr>
            <p:cNvPr id="39" name="타원 3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4179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87" y="1356729"/>
            <a:ext cx="2142771" cy="454628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04" y="1356730"/>
            <a:ext cx="2142770" cy="4546282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905" y="1356730"/>
            <a:ext cx="2142770" cy="4546282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2359228" y="2653125"/>
            <a:ext cx="1520890" cy="113600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5152130" y="4794320"/>
            <a:ext cx="1872924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8141969" y="4090220"/>
            <a:ext cx="1855720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552990" y="4906870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9637730" y="4310560"/>
            <a:ext cx="359959" cy="359959"/>
            <a:chOff x="6864754" y="3708400"/>
            <a:chExt cx="567267" cy="567267"/>
          </a:xfrm>
        </p:grpSpPr>
        <p:sp>
          <p:nvSpPr>
            <p:cNvPr id="45" name="타원 4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6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1196986" y="5969869"/>
            <a:ext cx="3782416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en-US" altLang="ko-KR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iP</a:t>
            </a:r>
            <a:r>
              <a:rPr lang="en-US" altLang="zh-CN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hone</a:t>
            </a:r>
            <a:r>
              <a:rPr lang="zh-CN" altLang="en-US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安装时有几率会跳出“未受信任的企业及开发者”对话</a:t>
            </a:r>
            <a:r>
              <a:rPr lang="zh-CN" altLang="en-US" sz="1200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窗。</a:t>
            </a:r>
            <a:endParaRPr lang="ko-KR" altLang="en-US" sz="12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8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5234972" y="5969869"/>
            <a:ext cx="4968664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r>
              <a:rPr lang="zh-CN" altLang="en-US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按照“手机桌面</a:t>
            </a:r>
            <a:r>
              <a:rPr lang="en-US" altLang="ko-KR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&gt;</a:t>
            </a:r>
            <a:r>
              <a:rPr lang="zh-CN" altLang="en-US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&gt;</a:t>
            </a:r>
            <a:r>
              <a:rPr lang="zh-CN" altLang="en-US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通用</a:t>
            </a:r>
            <a:r>
              <a:rPr lang="en-US" altLang="ko-KR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&gt;</a:t>
            </a:r>
            <a:r>
              <a:rPr lang="zh-CN" altLang="en-US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设备管理“顺序点</a:t>
            </a:r>
            <a:r>
              <a:rPr lang="zh-CN" altLang="en-US" sz="1200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击。</a:t>
            </a:r>
            <a:endParaRPr lang="ko-KR" altLang="en-US" sz="12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ABF2021-97A1-420A-A84A-CCE92D59C888}"/>
              </a:ext>
            </a:extLst>
          </p:cNvPr>
          <p:cNvSpPr txBox="1"/>
          <p:nvPr/>
        </p:nvSpPr>
        <p:spPr>
          <a:xfrm>
            <a:off x="233727" y="961284"/>
            <a:ext cx="57358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iPhone</a:t>
            </a:r>
            <a:r>
              <a:rPr lang="zh-CN" altLang="en-US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无法下载时：</a:t>
            </a:r>
            <a:r>
              <a:rPr lang="en-US" altLang="ko-KR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iP</a:t>
            </a:r>
            <a:r>
              <a:rPr lang="en-US" altLang="zh-CN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hone</a:t>
            </a:r>
            <a:r>
              <a:rPr lang="zh-CN" altLang="en-US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安装时有几率会跳出“未受信任的企业及开发者”对话</a:t>
            </a:r>
            <a:r>
              <a:rPr lang="zh-CN" altLang="en-US" sz="1100" dirty="0" smtClean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窗。</a:t>
            </a:r>
            <a:endParaRPr lang="ko-KR" altLang="en-US" sz="1100" dirty="0">
              <a:solidFill>
                <a:srgbClr val="C00000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5208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fontAlgn="base">
              <a:defRPr b="1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 smtClean="0"/>
              <a:t>设置</a:t>
            </a:r>
            <a:r>
              <a:rPr lang="en-US" altLang="ko-KR" dirty="0" smtClean="0"/>
              <a:t>KOK PLAY</a:t>
            </a:r>
            <a:r>
              <a:rPr lang="ko-KR" altLang="en-US" dirty="0" smtClean="0"/>
              <a:t> </a:t>
            </a:r>
            <a:r>
              <a:rPr lang="en-US" altLang="ko-KR" dirty="0"/>
              <a:t>– </a:t>
            </a:r>
            <a:r>
              <a:rPr lang="en-US" altLang="zh-CN" dirty="0" smtClean="0"/>
              <a:t>iPhone </a:t>
            </a:r>
            <a:r>
              <a:rPr lang="en-US" altLang="ko-KR" b="0" dirty="0" smtClean="0"/>
              <a:t>(</a:t>
            </a:r>
            <a:r>
              <a:rPr lang="en-US" altLang="ko-KR" b="0" dirty="0"/>
              <a:t>iOS)</a:t>
            </a:r>
            <a:endParaRPr lang="ko-KR" altLang="en-US" b="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32449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87" y="1356729"/>
            <a:ext cx="2142770" cy="454628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04" y="1356730"/>
            <a:ext cx="2142769" cy="4546282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905" y="1356730"/>
            <a:ext cx="2142769" cy="4546282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5152130" y="2598146"/>
            <a:ext cx="1872924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552990" y="2772240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9066724" y="3987043"/>
            <a:ext cx="673693" cy="27059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177629" y="2287979"/>
            <a:ext cx="1913512" cy="40513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672615" y="2546405"/>
            <a:ext cx="359959" cy="359959"/>
            <a:chOff x="6864754" y="3708400"/>
            <a:chExt cx="567267" cy="567267"/>
          </a:xfrm>
        </p:grpSpPr>
        <p:sp>
          <p:nvSpPr>
            <p:cNvPr id="22" name="타원 2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28" name="그룹 27"/>
          <p:cNvGrpSpPr/>
          <p:nvPr/>
        </p:nvGrpSpPr>
        <p:grpSpPr>
          <a:xfrm>
            <a:off x="9285134" y="4225382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2" name="직사각형 31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2023972" y="5752407"/>
            <a:ext cx="4060416" cy="779551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3. </a:t>
            </a:r>
            <a:r>
              <a:rPr lang="zh-CN" altLang="en-US" sz="1200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在设备管理会显示为企业用</a:t>
            </a:r>
            <a:r>
              <a:rPr lang="en-US" altLang="zh-CN" sz="1200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APP</a:t>
            </a:r>
            <a:r>
              <a:rPr lang="zh-CN" altLang="en-US" sz="1200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tx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4. </a:t>
            </a:r>
            <a:r>
              <a:rPr lang="zh-CN" altLang="en-US" sz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点击该栏位，跳出视窗时请点击“信赖”</a:t>
            </a:r>
            <a:r>
              <a:rPr lang="zh-CN" altLang="en-US" sz="1200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ko-KR" altLang="en-US" sz="1200" dirty="0">
              <a:solidFill>
                <a:schemeClr val="tx1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ABF2021-97A1-420A-A84A-CCE92D59C888}"/>
              </a:ext>
            </a:extLst>
          </p:cNvPr>
          <p:cNvSpPr txBox="1"/>
          <p:nvPr/>
        </p:nvSpPr>
        <p:spPr>
          <a:xfrm>
            <a:off x="233727" y="961284"/>
            <a:ext cx="57358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iPhone</a:t>
            </a:r>
            <a:r>
              <a:rPr lang="zh-CN" altLang="en-US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无法下载时：</a:t>
            </a:r>
            <a:r>
              <a:rPr lang="en-US" altLang="ko-KR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iP</a:t>
            </a:r>
            <a:r>
              <a:rPr lang="en-US" altLang="zh-CN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hone</a:t>
            </a:r>
            <a:r>
              <a:rPr lang="zh-CN" altLang="en-US" sz="1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安装时有几率会跳出“未受信任的企业及开发者”对话</a:t>
            </a:r>
            <a:r>
              <a:rPr lang="zh-CN" altLang="en-US" sz="1100" dirty="0" smtClean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窗。</a:t>
            </a:r>
            <a:endParaRPr lang="ko-KR" altLang="en-US" sz="1100" dirty="0">
              <a:solidFill>
                <a:srgbClr val="C00000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5208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fontAlgn="base">
              <a:defRPr b="1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 smtClean="0"/>
              <a:t>设置</a:t>
            </a:r>
            <a:r>
              <a:rPr lang="en-US" altLang="ko-KR" dirty="0" smtClean="0"/>
              <a:t>KOK PLAY</a:t>
            </a:r>
            <a:r>
              <a:rPr lang="ko-KR" altLang="en-US" dirty="0" smtClean="0"/>
              <a:t> </a:t>
            </a:r>
            <a:r>
              <a:rPr lang="en-US" altLang="ko-KR" dirty="0"/>
              <a:t>– </a:t>
            </a:r>
            <a:r>
              <a:rPr lang="en-US" altLang="zh-CN" dirty="0" smtClean="0"/>
              <a:t>iPhone </a:t>
            </a:r>
            <a:r>
              <a:rPr lang="en-US" altLang="ko-KR" b="0" dirty="0" smtClean="0"/>
              <a:t>(</a:t>
            </a:r>
            <a:r>
              <a:rPr lang="en-US" altLang="ko-KR" b="0" dirty="0"/>
              <a:t>iOS)</a:t>
            </a:r>
            <a:endParaRPr lang="ko-KR" altLang="en-US" b="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942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991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 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加入会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员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927271" y="1553622"/>
            <a:ext cx="3086101" cy="5702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设置完成，点击“打开”即可启动</a:t>
            </a:r>
            <a:r>
              <a:rPr lang="en-US" altLang="zh-CN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APP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r>
              <a:rPr lang="ko-KR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若要使用</a:t>
            </a:r>
            <a:r>
              <a:rPr lang="en-US" altLang="zh-CN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APP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请点击下方的“加入会员”。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11" y="1112583"/>
            <a:ext cx="2545146" cy="539999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228" y="1112583"/>
            <a:ext cx="2545146" cy="539999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4449087" y="463991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4470133" y="4843242"/>
            <a:ext cx="359959" cy="359959"/>
            <a:chOff x="6864754" y="3708400"/>
            <a:chExt cx="567267" cy="567267"/>
          </a:xfrm>
        </p:grpSpPr>
        <p:sp>
          <p:nvSpPr>
            <p:cNvPr id="22" name="타원 2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282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991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 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加入会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员</a:t>
            </a:r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3"/>
            <a:ext cx="2205793" cy="4679997"/>
          </a:xfrm>
          <a:prstGeom prst="rect">
            <a:avLst/>
          </a:prstGeom>
        </p:spPr>
      </p:pic>
      <p:grpSp>
        <p:nvGrpSpPr>
          <p:cNvPr id="37" name="그룹 36"/>
          <p:cNvGrpSpPr/>
          <p:nvPr/>
        </p:nvGrpSpPr>
        <p:grpSpPr>
          <a:xfrm>
            <a:off x="5930021" y="3827127"/>
            <a:ext cx="359959" cy="359959"/>
            <a:chOff x="6864754" y="3708400"/>
            <a:chExt cx="567267" cy="567267"/>
          </a:xfrm>
        </p:grpSpPr>
        <p:sp>
          <p:nvSpPr>
            <p:cNvPr id="38" name="타원 3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40" name="그림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grpSp>
        <p:nvGrpSpPr>
          <p:cNvPr id="41" name="그룹 40"/>
          <p:cNvGrpSpPr/>
          <p:nvPr/>
        </p:nvGrpSpPr>
        <p:grpSpPr>
          <a:xfrm>
            <a:off x="8901264" y="4055206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4" name="직사각형 43"/>
          <p:cNvSpPr/>
          <p:nvPr/>
        </p:nvSpPr>
        <p:spPr>
          <a:xfrm>
            <a:off x="3585372" y="310579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5" name="그룹 44"/>
          <p:cNvGrpSpPr/>
          <p:nvPr/>
        </p:nvGrpSpPr>
        <p:grpSpPr>
          <a:xfrm>
            <a:off x="3618414" y="3283294"/>
            <a:ext cx="359959" cy="359959"/>
            <a:chOff x="6864754" y="3708400"/>
            <a:chExt cx="567267" cy="567267"/>
          </a:xfrm>
        </p:grpSpPr>
        <p:sp>
          <p:nvSpPr>
            <p:cNvPr id="46" name="타원 4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8" name="직사각형 47"/>
          <p:cNvSpPr/>
          <p:nvPr/>
        </p:nvSpPr>
        <p:spPr>
          <a:xfrm>
            <a:off x="2181056" y="2526017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8133031" y="2927663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559279" y="5813972"/>
            <a:ext cx="4384498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3.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选择所在国家后，输入收取验证码的手机号码。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4.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点击“进行认证”。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403973" y="5813972"/>
            <a:ext cx="1465466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5.(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认证码发送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) 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确认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635521" y="5813972"/>
            <a:ext cx="3587842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6.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输入认证码后点击“下一步”进入会员加入的画面。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6144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991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 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加入会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员</a:t>
            </a:r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8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3" y="1289872"/>
            <a:ext cx="2205793" cy="4679998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8105281" y="4695812"/>
            <a:ext cx="1934458" cy="17584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9174644" y="5121802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26" name="그룹 25"/>
          <p:cNvGrpSpPr/>
          <p:nvPr/>
        </p:nvGrpSpPr>
        <p:grpSpPr>
          <a:xfrm>
            <a:off x="8033578" y="4835878"/>
            <a:ext cx="359959" cy="359959"/>
            <a:chOff x="6864754" y="3708400"/>
            <a:chExt cx="567267" cy="567267"/>
          </a:xfrm>
        </p:grpSpPr>
        <p:sp>
          <p:nvSpPr>
            <p:cNvPr id="31" name="타원 3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93820" y="5813972"/>
            <a:ext cx="407447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7.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输入姓名等所有个人信息后点击“下一步”。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 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*</a:t>
            </a:r>
            <a:r>
              <a:rPr lang="zh-CN" altLang="en-US" sz="11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zh-CN" altLang="en-US" sz="11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密码至少包含</a:t>
            </a:r>
            <a:r>
              <a:rPr lang="en-US" altLang="zh-CN" sz="11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6</a:t>
            </a:r>
            <a:r>
              <a:rPr lang="zh-CN" altLang="en-US" sz="11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个字符且必须同时包含数字和字母 。</a:t>
            </a:r>
            <a:endParaRPr lang="en-US" altLang="ko-KR" sz="1100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790809" y="5813972"/>
            <a:ext cx="2741456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勾选同意使用条款后点击“下一步”。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5784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530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充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币</a:t>
            </a:r>
            <a:endParaRPr lang="ko-KR" altLang="en-US" b="1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3723282" y="5141940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6209097" y="3099098"/>
            <a:ext cx="26549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现在持有量</a:t>
            </a:r>
            <a:endParaRPr lang="en-US" altLang="ko-KR" sz="1000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ETH</a:t>
            </a:r>
            <a:r>
              <a:rPr lang="zh-CN" altLang="en-US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趋势图</a:t>
            </a:r>
            <a:r>
              <a:rPr lang="en-US" altLang="ko-KR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en-US" altLang="ko-KR" sz="1000" dirty="0" err="1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CoinMarketCap</a:t>
            </a:r>
            <a:r>
              <a:rPr lang="zh-CN" altLang="en-US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基准</a:t>
            </a:r>
            <a:r>
              <a:rPr lang="en-US" altLang="ko-KR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ko-KR" altLang="en-US" sz="1000" dirty="0">
              <a:solidFill>
                <a:srgbClr val="FF7F7E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6209097" y="4531998"/>
            <a:ext cx="2347073" cy="29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充币及提币内容</a:t>
            </a:r>
            <a:endParaRPr lang="ko-KR" altLang="en-US" dirty="0">
              <a:solidFill>
                <a:srgbClr val="FF7F7E"/>
              </a:solidFill>
              <a:latin typeface="Microsoft YaHei" panose="020B0503020204020204" pitchFamily="34" charset="-122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610" y="1112583"/>
            <a:ext cx="2205793" cy="4679999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93" y="1112583"/>
            <a:ext cx="2205794" cy="4680000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>
            <a:off x="640365" y="2413404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3598262" y="1930961"/>
            <a:ext cx="1874490" cy="152917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3598262" y="3491513"/>
            <a:ext cx="1874490" cy="104048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0" name="그룹 39"/>
          <p:cNvGrpSpPr/>
          <p:nvPr/>
        </p:nvGrpSpPr>
        <p:grpSpPr>
          <a:xfrm>
            <a:off x="3719679" y="5007842"/>
            <a:ext cx="359959" cy="359959"/>
            <a:chOff x="6864754" y="3708400"/>
            <a:chExt cx="567267" cy="567267"/>
          </a:xfrm>
        </p:grpSpPr>
        <p:sp>
          <p:nvSpPr>
            <p:cNvPr id="41" name="타원 4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2" name="그림 41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441701" y="5781750"/>
            <a:ext cx="214193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选择要充币的币别。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(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现支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援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ETH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DAC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USDT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982755" y="5781750"/>
            <a:ext cx="1330814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2.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点击“充币”。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77" y="1101750"/>
            <a:ext cx="2205794" cy="4680000"/>
          </a:xfrm>
          <a:prstGeom prst="rect">
            <a:avLst/>
          </a:prstGeom>
        </p:spPr>
      </p:pic>
      <p:sp>
        <p:nvSpPr>
          <p:cNvPr id="44" name="직사각형 43"/>
          <p:cNvSpPr/>
          <p:nvPr/>
        </p:nvSpPr>
        <p:spPr>
          <a:xfrm>
            <a:off x="9091736" y="2024742"/>
            <a:ext cx="1759763" cy="236997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5" name="그룹 44"/>
          <p:cNvGrpSpPr/>
          <p:nvPr/>
        </p:nvGrpSpPr>
        <p:grpSpPr>
          <a:xfrm>
            <a:off x="9791637" y="5007842"/>
            <a:ext cx="359959" cy="359959"/>
            <a:chOff x="6864754" y="3708400"/>
            <a:chExt cx="567267" cy="567267"/>
          </a:xfrm>
        </p:grpSpPr>
        <p:sp>
          <p:nvSpPr>
            <p:cNvPr id="46" name="타원 4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494660" y="5693016"/>
            <a:ext cx="34018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3.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充币的地址和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QR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码。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</a:p>
          <a:p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在您使用的交易所或外部钱包扫描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QR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码或复制住址</a:t>
            </a:r>
            <a:endParaRPr lang="en-US" altLang="zh-CN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即可进行充币。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8" name="꺾인 연결선 7"/>
          <p:cNvCxnSpPr/>
          <p:nvPr/>
        </p:nvCxnSpPr>
        <p:spPr>
          <a:xfrm>
            <a:off x="5472752" y="2841762"/>
            <a:ext cx="736345" cy="649751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꺾인 연결선 25"/>
          <p:cNvCxnSpPr/>
          <p:nvPr/>
        </p:nvCxnSpPr>
        <p:spPr>
          <a:xfrm>
            <a:off x="5472752" y="4134179"/>
            <a:ext cx="736345" cy="559402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5094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530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提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币</a:t>
            </a:r>
            <a:endParaRPr lang="en-US" altLang="ko-KR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092509" y="6019248"/>
            <a:ext cx="16129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1.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选择要提币的币种。</a:t>
            </a:r>
            <a:endParaRPr lang="ko-KR" altLang="en-US" sz="10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520877" y="5959039"/>
            <a:ext cx="1330814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2.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点击“提币”。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58032" y="6019248"/>
            <a:ext cx="21018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3.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输入提币地址或扫描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QR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码。</a:t>
            </a:r>
            <a:endParaRPr lang="ko-KR" altLang="en-US" sz="11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grpSp>
        <p:nvGrpSpPr>
          <p:cNvPr id="28" name="그룹 27"/>
          <p:cNvGrpSpPr/>
          <p:nvPr/>
        </p:nvGrpSpPr>
        <p:grpSpPr>
          <a:xfrm>
            <a:off x="5921229" y="518734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32" name="그림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9"/>
          </a:xfrm>
          <a:prstGeom prst="rect">
            <a:avLst/>
          </a:prstGeom>
        </p:spPr>
      </p:pic>
      <p:sp>
        <p:nvSpPr>
          <p:cNvPr id="36" name="직사각형 35"/>
          <p:cNvSpPr/>
          <p:nvPr/>
        </p:nvSpPr>
        <p:spPr>
          <a:xfrm>
            <a:off x="9497697" y="215730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2187811" y="2586375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8" name="그룹 37"/>
          <p:cNvGrpSpPr/>
          <p:nvPr/>
        </p:nvGrpSpPr>
        <p:grpSpPr>
          <a:xfrm>
            <a:off x="9535406" y="2326016"/>
            <a:ext cx="359959" cy="359959"/>
            <a:chOff x="6864754" y="3708400"/>
            <a:chExt cx="567267" cy="567267"/>
          </a:xfrm>
        </p:grpSpPr>
        <p:sp>
          <p:nvSpPr>
            <p:cNvPr id="39" name="타원 3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09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619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提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币</a:t>
            </a:r>
            <a:endParaRPr lang="en-US" altLang="ko-KR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51074" y="6019248"/>
            <a:ext cx="230223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4.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确认您输入的提币住址无误后，</a:t>
            </a:r>
            <a:endParaRPr lang="en-US" altLang="ko-KR" sz="11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ko-KR" altLang="en-US" sz="1100" dirty="0" smtClean="0">
                <a:latin typeface="Microsoft YaHei" panose="020B0503020204020204" pitchFamily="34" charset="-122"/>
                <a:ea typeface="나눔스퀘어" panose="020B0600000101010101" pitchFamily="50" charset="-127"/>
              </a:rPr>
              <a:t>   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点击“下一步”。</a:t>
            </a:r>
            <a:endParaRPr lang="ko-KR" altLang="en-US" sz="11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8026503" y="2640571"/>
            <a:ext cx="2654985" cy="29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确认提币住址</a:t>
            </a:r>
            <a:endParaRPr lang="en-US" altLang="ko-KR" sz="1000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8026503" y="3468288"/>
            <a:ext cx="2654985" cy="29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资产</a:t>
            </a:r>
            <a:r>
              <a:rPr lang="zh-CN" altLang="en-US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现况及提币手续费</a:t>
            </a:r>
            <a:endParaRPr lang="ko-KR" altLang="en-US" dirty="0">
              <a:solidFill>
                <a:srgbClr val="FF7F7E"/>
              </a:solidFill>
              <a:latin typeface="Microsoft YaHei" panose="020B0503020204020204" pitchFamily="34" charset="-122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113572" y="5959039"/>
            <a:ext cx="2318263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5.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入提币金额后点击“提币”。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8923680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* </a:t>
            </a:r>
            <a:r>
              <a:rPr lang="en-US" altLang="ko-KR" sz="1000" dirty="0" err="1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CoinMarketCap</a:t>
            </a:r>
            <a:r>
              <a:rPr lang="en-US" altLang="ko-KR" sz="10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2019.10.18</a:t>
            </a:r>
            <a:r>
              <a:rPr lang="ko-KR" altLang="en-US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나눔스퀘어" panose="020B0600000101010101" pitchFamily="50" charset="-127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16:37</a:t>
            </a:r>
            <a:r>
              <a:rPr lang="zh-CN" altLang="en-US" sz="10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zh-CN" altLang="en-US" sz="1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基准</a:t>
            </a:r>
            <a:endParaRPr lang="ko-KR" altLang="en-US" sz="1000" dirty="0">
              <a:solidFill>
                <a:srgbClr val="FF0000"/>
              </a:solidFill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5892792" y="5319229"/>
            <a:ext cx="359959" cy="359959"/>
            <a:chOff x="6864754" y="3708400"/>
            <a:chExt cx="567267" cy="567267"/>
          </a:xfrm>
        </p:grpSpPr>
        <p:sp>
          <p:nvSpPr>
            <p:cNvPr id="55" name="타원 5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57" name="직사각형 56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8" name="그림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grpSp>
        <p:nvGrpSpPr>
          <p:cNvPr id="59" name="그룹 58"/>
          <p:cNvGrpSpPr/>
          <p:nvPr/>
        </p:nvGrpSpPr>
        <p:grpSpPr>
          <a:xfrm>
            <a:off x="2941593" y="5178552"/>
            <a:ext cx="359959" cy="359959"/>
            <a:chOff x="6864754" y="3708400"/>
            <a:chExt cx="567267" cy="567267"/>
          </a:xfrm>
        </p:grpSpPr>
        <p:sp>
          <p:nvSpPr>
            <p:cNvPr id="60" name="타원 5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61" name="그림 60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62" name="그림 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428" y="1289872"/>
            <a:ext cx="2205793" cy="4679999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5145079" y="2098718"/>
            <a:ext cx="1874490" cy="55772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5145080" y="2725616"/>
            <a:ext cx="1874490" cy="65878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5" name="그룹 64"/>
          <p:cNvGrpSpPr/>
          <p:nvPr/>
        </p:nvGrpSpPr>
        <p:grpSpPr>
          <a:xfrm>
            <a:off x="5892792" y="5178552"/>
            <a:ext cx="359959" cy="359959"/>
            <a:chOff x="6864754" y="3708400"/>
            <a:chExt cx="567267" cy="567267"/>
          </a:xfrm>
        </p:grpSpPr>
        <p:sp>
          <p:nvSpPr>
            <p:cNvPr id="66" name="타원 6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8" name="직사각형 67"/>
          <p:cNvSpPr/>
          <p:nvPr/>
        </p:nvSpPr>
        <p:spPr>
          <a:xfrm>
            <a:off x="5145079" y="3484501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8" name="꺾인 연결선 37"/>
          <p:cNvCxnSpPr/>
          <p:nvPr/>
        </p:nvCxnSpPr>
        <p:spPr>
          <a:xfrm>
            <a:off x="7019570" y="3100474"/>
            <a:ext cx="1006933" cy="529397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꺾인 연결선 36"/>
          <p:cNvCxnSpPr/>
          <p:nvPr/>
        </p:nvCxnSpPr>
        <p:spPr>
          <a:xfrm>
            <a:off x="7019569" y="2344233"/>
            <a:ext cx="1006934" cy="446828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4985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530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交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换</a:t>
            </a:r>
            <a:endParaRPr lang="ko-KR" altLang="en-US" b="1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325778" y="6019248"/>
            <a:ext cx="14911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1.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选择要交换的币。</a:t>
            </a:r>
            <a:endParaRPr lang="ko-KR" altLang="en-US" sz="10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548157" y="5959039"/>
            <a:ext cx="13308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/>
              <a:t>2. </a:t>
            </a:r>
            <a:r>
              <a:rPr lang="zh-CN" altLang="en-US" dirty="0"/>
              <a:t>点击“交换”。</a:t>
            </a:r>
            <a:endParaRPr lang="en-US" altLang="ko-KR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238425" y="6019248"/>
            <a:ext cx="173797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/>
              <a:t>3. </a:t>
            </a:r>
            <a:r>
              <a:rPr lang="zh-CN" altLang="en-US" dirty="0"/>
              <a:t>点击输入金额的栏位。</a:t>
            </a:r>
            <a:endParaRPr lang="ko-KR" alt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10715897" y="4745278"/>
            <a:ext cx="1259633" cy="29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 smtClean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市价信息</a:t>
            </a:r>
            <a:endParaRPr lang="ko-KR" altLang="en-US" dirty="0">
              <a:solidFill>
                <a:srgbClr val="FF7F7E"/>
              </a:solidFill>
              <a:latin typeface="Microsoft YaHei" panose="020B0503020204020204" pitchFamily="34" charset="-122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grpSp>
        <p:nvGrpSpPr>
          <p:cNvPr id="36" name="그룹 35"/>
          <p:cNvGrpSpPr/>
          <p:nvPr/>
        </p:nvGrpSpPr>
        <p:grpSpPr>
          <a:xfrm>
            <a:off x="6601560" y="5187345"/>
            <a:ext cx="359959" cy="359959"/>
            <a:chOff x="6864754" y="3708400"/>
            <a:chExt cx="567267" cy="567267"/>
          </a:xfrm>
        </p:grpSpPr>
        <p:sp>
          <p:nvSpPr>
            <p:cNvPr id="37" name="타원 36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39" name="그림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40" name="직사각형 39"/>
          <p:cNvSpPr/>
          <p:nvPr/>
        </p:nvSpPr>
        <p:spPr>
          <a:xfrm>
            <a:off x="8648939" y="2105782"/>
            <a:ext cx="1298417" cy="2675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1" name="그룹 40"/>
          <p:cNvGrpSpPr/>
          <p:nvPr/>
        </p:nvGrpSpPr>
        <p:grpSpPr>
          <a:xfrm>
            <a:off x="9504183" y="2295500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4" name="직사각형 43"/>
          <p:cNvSpPr/>
          <p:nvPr/>
        </p:nvSpPr>
        <p:spPr>
          <a:xfrm>
            <a:off x="8109961" y="4148108"/>
            <a:ext cx="1911117" cy="103923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/>
          <p:cNvSpPr/>
          <p:nvPr/>
        </p:nvSpPr>
        <p:spPr>
          <a:xfrm>
            <a:off x="2187811" y="2586375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꺾인 연결선 20"/>
          <p:cNvCxnSpPr/>
          <p:nvPr/>
        </p:nvCxnSpPr>
        <p:spPr>
          <a:xfrm>
            <a:off x="10021078" y="4695900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828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2530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fontAlgn="base">
              <a:defRPr b="1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设置</a:t>
            </a:r>
            <a:r>
              <a:rPr lang="en-US" altLang="ko-KR" dirty="0"/>
              <a:t>KOK PLAY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zh-CN" altLang="en-US" dirty="0"/>
              <a:t>交</a:t>
            </a:r>
            <a:r>
              <a:rPr lang="zh-CN" altLang="en-US" dirty="0" smtClean="0"/>
              <a:t>换</a:t>
            </a:r>
            <a:endParaRPr lang="ko-KR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780523" y="6019248"/>
            <a:ext cx="260039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/>
              <a:t>4. </a:t>
            </a:r>
            <a:r>
              <a:rPr lang="zh-CN" altLang="en-US" dirty="0"/>
              <a:t>输入欲交换的金额后点击</a:t>
            </a:r>
            <a:r>
              <a:rPr lang="zh-CN" altLang="en-US" dirty="0" smtClean="0"/>
              <a:t>“</a:t>
            </a:r>
            <a:r>
              <a:rPr lang="zh-CN" altLang="en-US" dirty="0"/>
              <a:t>确认</a:t>
            </a:r>
            <a:r>
              <a:rPr lang="zh-CN" altLang="en-US" dirty="0" smtClean="0"/>
              <a:t>”</a:t>
            </a:r>
            <a:r>
              <a:rPr lang="zh-CN" altLang="en-US" dirty="0"/>
              <a:t>。</a:t>
            </a:r>
            <a:endParaRPr lang="ko-KR" altLang="en-US" dirty="0"/>
          </a:p>
          <a:p>
            <a:r>
              <a:rPr lang="en-US" altLang="ko-KR" dirty="0"/>
              <a:t>(</a:t>
            </a:r>
            <a:r>
              <a:rPr lang="zh-CN" altLang="en-US" dirty="0"/>
              <a:t>金额输入有误时，请点击初期化。</a:t>
            </a:r>
            <a:r>
              <a:rPr lang="en-US" altLang="ko-KR" dirty="0"/>
              <a:t>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880358" y="5959039"/>
            <a:ext cx="23182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/>
              <a:t>5. </a:t>
            </a:r>
            <a:r>
              <a:rPr lang="zh-CN" altLang="en-US" dirty="0"/>
              <a:t>选择目标币种后点击“交换”。</a:t>
            </a:r>
            <a:endParaRPr lang="en-US" altLang="ko-KR" dirty="0"/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3" cy="4679998"/>
          </a:xfrm>
          <a:prstGeom prst="rect">
            <a:avLst/>
          </a:prstGeom>
        </p:spPr>
      </p:pic>
      <p:sp>
        <p:nvSpPr>
          <p:cNvPr id="52" name="직사각형 51"/>
          <p:cNvSpPr/>
          <p:nvPr/>
        </p:nvSpPr>
        <p:spPr>
          <a:xfrm>
            <a:off x="6899234" y="2763661"/>
            <a:ext cx="1874490" cy="32369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6899234" y="3599814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4" name="그룹 53"/>
          <p:cNvGrpSpPr/>
          <p:nvPr/>
        </p:nvGrpSpPr>
        <p:grpSpPr>
          <a:xfrm>
            <a:off x="7646946" y="3839130"/>
            <a:ext cx="359959" cy="359959"/>
            <a:chOff x="6864754" y="3708400"/>
            <a:chExt cx="567267" cy="567267"/>
          </a:xfrm>
        </p:grpSpPr>
        <p:sp>
          <p:nvSpPr>
            <p:cNvPr id="55" name="타원 5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57" name="직사각형 56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8" name="그림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8"/>
          </a:xfrm>
          <a:prstGeom prst="rect">
            <a:avLst/>
          </a:prstGeom>
        </p:spPr>
      </p:pic>
      <p:grpSp>
        <p:nvGrpSpPr>
          <p:cNvPr id="59" name="그룹 58"/>
          <p:cNvGrpSpPr/>
          <p:nvPr/>
        </p:nvGrpSpPr>
        <p:grpSpPr>
          <a:xfrm>
            <a:off x="3716034" y="5178553"/>
            <a:ext cx="359959" cy="359959"/>
            <a:chOff x="6864754" y="3708400"/>
            <a:chExt cx="567267" cy="567267"/>
          </a:xfrm>
        </p:grpSpPr>
        <p:sp>
          <p:nvSpPr>
            <p:cNvPr id="60" name="타원 5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61" name="그림 60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2" name="직사각형 61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6733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pic>
        <p:nvPicPr>
          <p:cNvPr id="52" name="그림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3" cy="4679997"/>
          </a:xfrm>
          <a:prstGeom prst="rect">
            <a:avLst/>
          </a:prstGeom>
        </p:spPr>
      </p:pic>
      <p:sp>
        <p:nvSpPr>
          <p:cNvPr id="53" name="직사각형 52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4" name="그림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7"/>
          </a:xfrm>
          <a:prstGeom prst="rect">
            <a:avLst/>
          </a:prstGeom>
        </p:spPr>
      </p:pic>
      <p:sp>
        <p:nvSpPr>
          <p:cNvPr id="58" name="직사각형 57"/>
          <p:cNvSpPr/>
          <p:nvPr/>
        </p:nvSpPr>
        <p:spPr>
          <a:xfrm>
            <a:off x="2911152" y="2849499"/>
            <a:ext cx="1954654" cy="119998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394067" y="6019248"/>
            <a:ext cx="31759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选择要存入的币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种。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现支援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ETH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DAC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ko-KR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213123" y="6019248"/>
            <a:ext cx="391173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  <a:r>
              <a:rPr lang="en-US" altLang="ko-KR" sz="1100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击右上方问号会跳出确认挖矿收益的相关信息</a:t>
            </a:r>
            <a:r>
              <a:rPr lang="zh-CN" altLang="en-US" sz="10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cxnSp>
        <p:nvCxnSpPr>
          <p:cNvPr id="61" name="꺾인 연결선 60"/>
          <p:cNvCxnSpPr>
            <a:endCxn id="62" idx="1"/>
          </p:cNvCxnSpPr>
          <p:nvPr/>
        </p:nvCxnSpPr>
        <p:spPr>
          <a:xfrm>
            <a:off x="8794654" y="1877415"/>
            <a:ext cx="956176" cy="760320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750830" y="2360736"/>
            <a:ext cx="1554480" cy="526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点击问号</a:t>
            </a:r>
            <a:endParaRPr lang="en-US" altLang="ko-KR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确认挖矿收益</a:t>
            </a:r>
            <a:endParaRPr lang="en-US" altLang="ko-KR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8647672" y="1802960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4" name="그룹 63"/>
          <p:cNvGrpSpPr/>
          <p:nvPr/>
        </p:nvGrpSpPr>
        <p:grpSpPr>
          <a:xfrm>
            <a:off x="8579416" y="2010330"/>
            <a:ext cx="359959" cy="359959"/>
            <a:chOff x="6864754" y="3708400"/>
            <a:chExt cx="567267" cy="567267"/>
          </a:xfrm>
        </p:grpSpPr>
        <p:sp>
          <p:nvSpPr>
            <p:cNvPr id="65" name="타원 6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66" name="그림 6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137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挖矿存入 </a:t>
            </a:r>
            <a:endParaRPr lang="ko-KR" altLang="en-US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3779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2" cy="4679997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2" cy="467999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039578" y="6019248"/>
            <a:ext cx="2527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100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3.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可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在此确认挖矿收益。</a:t>
            </a:r>
            <a:endParaRPr lang="ko-KR" altLang="en-US" sz="11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783459" y="5994309"/>
            <a:ext cx="2418731" cy="316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4</a:t>
            </a: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点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击存入的币种及金额栏位。</a:t>
            </a:r>
            <a:endParaRPr lang="ja-JP" altLang="en-US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701447" y="1831258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3143054" y="2512243"/>
            <a:ext cx="1521069" cy="1905414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3760886" y="4315583"/>
            <a:ext cx="359959" cy="359959"/>
            <a:chOff x="6864754" y="3708400"/>
            <a:chExt cx="567267" cy="567267"/>
          </a:xfrm>
        </p:grpSpPr>
        <p:sp>
          <p:nvSpPr>
            <p:cNvPr id="32" name="타원 3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50" name="직사각형 49"/>
          <p:cNvSpPr/>
          <p:nvPr/>
        </p:nvSpPr>
        <p:spPr>
          <a:xfrm>
            <a:off x="6895374" y="2366936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1" name="그룹 50"/>
          <p:cNvGrpSpPr/>
          <p:nvPr/>
        </p:nvGrpSpPr>
        <p:grpSpPr>
          <a:xfrm>
            <a:off x="7643086" y="2526782"/>
            <a:ext cx="359959" cy="359959"/>
            <a:chOff x="6864754" y="3708400"/>
            <a:chExt cx="567267" cy="567267"/>
          </a:xfrm>
        </p:grpSpPr>
        <p:sp>
          <p:nvSpPr>
            <p:cNvPr id="52" name="타원 5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137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挖矿存入 </a:t>
            </a:r>
            <a:endParaRPr lang="ko-KR" altLang="en-US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81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57228" y="6019248"/>
            <a:ext cx="3911731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5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zh-CN" altLang="en-US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输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入存入的金额。</a:t>
            </a:r>
            <a:endParaRPr lang="ko-KR" altLang="en-US" sz="1100" dirty="0">
              <a:latin typeface="Microsoft YaHei" panose="020B0503020204020204" pitchFamily="34" charset="-122"/>
              <a:ea typeface="나눔스퀘어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金额输入有误时，请点击初期化。</a:t>
            </a: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8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3716034" y="5178553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3"/>
            <a:ext cx="2205792" cy="4679996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6899234" y="2986783"/>
            <a:ext cx="1874490" cy="8337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632445" y="5959039"/>
            <a:ext cx="2600392" cy="316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6. </a:t>
            </a:r>
            <a:r>
              <a:rPr lang="zh-CN" altLang="en-US" sz="11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确认资产和收益后，点击“存入”。</a:t>
            </a:r>
            <a:endParaRPr lang="en-US" altLang="ko-KR" sz="11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468543" y="3477619"/>
            <a:ext cx="2213384" cy="531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资产现况</a:t>
            </a:r>
            <a:endParaRPr lang="en-US" altLang="ko-KR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FF7F7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挖矿预期收益</a:t>
            </a:r>
            <a:endParaRPr lang="en-US" altLang="ko-KR" dirty="0">
              <a:solidFill>
                <a:srgbClr val="FF7F7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26" name="꺾인 연결선 25"/>
          <p:cNvCxnSpPr/>
          <p:nvPr/>
        </p:nvCxnSpPr>
        <p:spPr>
          <a:xfrm>
            <a:off x="8773724" y="3434845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그룹 26"/>
          <p:cNvGrpSpPr/>
          <p:nvPr/>
        </p:nvGrpSpPr>
        <p:grpSpPr>
          <a:xfrm>
            <a:off x="7656498" y="5178553"/>
            <a:ext cx="359959" cy="359959"/>
            <a:chOff x="6864754" y="3708400"/>
            <a:chExt cx="567267" cy="567267"/>
          </a:xfrm>
        </p:grpSpPr>
        <p:sp>
          <p:nvSpPr>
            <p:cNvPr id="30" name="타원 2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2" name="직사각형 31"/>
          <p:cNvSpPr/>
          <p:nvPr/>
        </p:nvSpPr>
        <p:spPr>
          <a:xfrm>
            <a:off x="6899234" y="2369437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7646946" y="2538075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137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设置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KOK PLAY</a:t>
            </a:r>
            <a:r>
              <a:rPr lang="ko-KR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– </a:t>
            </a:r>
            <a:r>
              <a:rPr lang="zh-CN" altLang="en-US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挖矿存入 </a:t>
            </a:r>
            <a:endParaRPr lang="ko-KR" altLang="en-US" dirty="0">
              <a:solidFill>
                <a:schemeClr val="bg1"/>
              </a:solidFill>
              <a:latin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1014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1008</TotalTime>
  <Words>946</Words>
  <Application>Microsoft Office PowerPoint</Application>
  <PresentationFormat>와이드스크린</PresentationFormat>
  <Paragraphs>73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1" baseType="lpstr">
      <vt:lpstr>Microsoft YaHei</vt:lpstr>
      <vt:lpstr>Yu Gothic UI</vt:lpstr>
      <vt:lpstr>나눔스퀘어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SJ</dc:creator>
  <cp:lastModifiedBy>admin</cp:lastModifiedBy>
  <cp:revision>156</cp:revision>
  <dcterms:created xsi:type="dcterms:W3CDTF">2019-09-16T04:21:32Z</dcterms:created>
  <dcterms:modified xsi:type="dcterms:W3CDTF">2019-10-10T13:30:13Z</dcterms:modified>
</cp:coreProperties>
</file>