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7" r:id="rId2"/>
    <p:sldId id="282" r:id="rId3"/>
    <p:sldId id="299" r:id="rId4"/>
    <p:sldId id="300" r:id="rId5"/>
    <p:sldId id="283" r:id="rId6"/>
    <p:sldId id="291" r:id="rId7"/>
    <p:sldId id="292" r:id="rId8"/>
    <p:sldId id="284" r:id="rId9"/>
    <p:sldId id="286" r:id="rId10"/>
    <p:sldId id="287" r:id="rId11"/>
    <p:sldId id="288" r:id="rId12"/>
    <p:sldId id="289" r:id="rId13"/>
    <p:sldId id="293" r:id="rId14"/>
    <p:sldId id="294" r:id="rId15"/>
    <p:sldId id="295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4E4B4-670D-4C96-B6C8-5E6EEBA1BBD6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76BBA-B036-4416-BCF9-64E27CFCF0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5342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3804" y="2323543"/>
            <a:ext cx="10524392" cy="243143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0" dirty="0">
                <a:solidFill>
                  <a:srgbClr val="002060"/>
                </a:solidFill>
              </a:rPr>
              <a:t>KOK</a:t>
            </a:r>
            <a:r>
              <a:rPr lang="en-US" altLang="ko-KR" sz="7000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en-US" altLang="ko-KR" sz="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Installation Instruction</a:t>
            </a:r>
          </a:p>
          <a:p>
            <a:pPr algn="ctr"/>
            <a:r>
              <a:rPr lang="en-US" altLang="ko-KR" sz="3200" dirty="0">
                <a:solidFill>
                  <a:schemeClr val="bg1">
                    <a:lumMod val="50000"/>
                  </a:schemeClr>
                </a:solidFill>
              </a:rPr>
              <a:t>(iOS)</a:t>
            </a:r>
            <a:endParaRPr lang="ko-KR" alt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859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30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–  </a:t>
            </a:r>
            <a:r>
              <a:rPr lang="en-US" altLang="ja-JP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(iOS)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67679" y="317931"/>
            <a:ext cx="38218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* </a:t>
            </a:r>
            <a:r>
              <a:rPr lang="ja-JP" altLang="en-US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アンドロイドと</a:t>
            </a:r>
            <a:r>
              <a:rPr lang="en-US" altLang="ja-JP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ja-JP" altLang="en-US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はウェブサイトで</a:t>
            </a:r>
            <a:r>
              <a:rPr lang="en-US" altLang="ko-KR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</a:t>
            </a:r>
            <a:r>
              <a:rPr lang="ja-JP" altLang="en-US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をダウンロードできます。</a:t>
            </a:r>
            <a:endParaRPr lang="ko-KR" altLang="en-US" sz="1100" dirty="0">
              <a:solidFill>
                <a:srgbClr val="FF7F7E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9532661" y="619446"/>
            <a:ext cx="23212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*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本マニュアルは、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ETH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を基準として作成した。</a:t>
            </a:r>
            <a:endParaRPr lang="ko-KR" altLang="en-US" sz="1000" dirty="0">
              <a:solidFill>
                <a:srgbClr val="FF0000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8405154" y="3805206"/>
            <a:ext cx="1345515" cy="29200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2340727" y="3201405"/>
            <a:ext cx="1414793" cy="38585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3377977" y="3278174"/>
            <a:ext cx="359959" cy="359959"/>
            <a:chOff x="6864754" y="3708400"/>
            <a:chExt cx="567267" cy="567267"/>
          </a:xfrm>
        </p:grpSpPr>
        <p:sp>
          <p:nvSpPr>
            <p:cNvPr id="32" name="타원 3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4" name="직사각형 33"/>
          <p:cNvSpPr/>
          <p:nvPr/>
        </p:nvSpPr>
        <p:spPr>
          <a:xfrm>
            <a:off x="5402023" y="3077308"/>
            <a:ext cx="1341678" cy="71217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262384" y="3684618"/>
            <a:ext cx="359959" cy="359959"/>
            <a:chOff x="6864754" y="3708400"/>
            <a:chExt cx="567267" cy="567267"/>
          </a:xfrm>
        </p:grpSpPr>
        <p:sp>
          <p:nvSpPr>
            <p:cNvPr id="36" name="타원 3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38" name="그룹 37"/>
          <p:cNvGrpSpPr/>
          <p:nvPr/>
        </p:nvGrpSpPr>
        <p:grpSpPr>
          <a:xfrm>
            <a:off x="9390710" y="3968222"/>
            <a:ext cx="359959" cy="359959"/>
            <a:chOff x="6864754" y="3708400"/>
            <a:chExt cx="567267" cy="567267"/>
          </a:xfrm>
        </p:grpSpPr>
        <p:sp>
          <p:nvSpPr>
            <p:cNvPr id="39" name="타원 3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674343" y="6019248"/>
            <a:ext cx="26084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Yu Gothic UI" panose="020B0500000000000000" pitchFamily="34" charset="-128"/>
                <a:ea typeface="Yu Gothic UI" panose="020B0500000000000000" pitchFamily="34" charset="-128"/>
              </a:defRPr>
            </a:lvl1pPr>
          </a:lstStyle>
          <a:p>
            <a:r>
              <a:rPr lang="en-US" altLang="ko-KR" dirty="0"/>
              <a:t>1.</a:t>
            </a:r>
            <a:r>
              <a:rPr lang="ko-KR" altLang="en-US" dirty="0"/>
              <a:t> </a:t>
            </a:r>
            <a:r>
              <a:rPr lang="ja-JP" altLang="en-US" dirty="0"/>
              <a:t>紹介人からのリンクをクリックしてください。</a:t>
            </a:r>
            <a:endParaRPr lang="en-US" altLang="ko-KR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868007" y="5959039"/>
            <a:ext cx="562205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インストールの時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‘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出所がわからないアプリケーション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‘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というポップアップが表示されることがあります。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インストールをタップし、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iOS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を選んでください。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54179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1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70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70" cy="454628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08532"/>
            <a:ext cx="81756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でダウンロードしたがインストールができない場合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: iPhone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でインストールする時、</a:t>
            </a:r>
            <a:r>
              <a:rPr lang="ja-JP" altLang="en-US" sz="1100" dirty="0">
                <a:solidFill>
                  <a:srgbClr val="C0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信頼されてないエンタープライズデベロッパという表示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がでます。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359228" y="2653125"/>
            <a:ext cx="1520890" cy="113600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152130" y="4794320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8141969" y="4090220"/>
            <a:ext cx="1855720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490687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9637730" y="4310560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1157627" y="5969869"/>
            <a:ext cx="3782416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US" altLang="ja-JP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でインストールする時、信頼されてないエンタープライズデベロッパという表示がでます。</a:t>
            </a:r>
            <a:endParaRPr lang="ko-KR" altLang="en-US" sz="1200" dirty="0">
              <a:solidFill>
                <a:schemeClr val="tx1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0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6096000" y="5910204"/>
            <a:ext cx="3415911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設定</a:t>
            </a:r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一般</a:t>
            </a:r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デバイス管理の順でタップします。</a:t>
            </a:r>
            <a:endParaRPr lang="ko-KR" altLang="en-US" sz="1200" dirty="0">
              <a:solidFill>
                <a:schemeClr val="tx1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30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–  </a:t>
            </a:r>
            <a:r>
              <a:rPr lang="en-US" altLang="ja-JP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(iOS)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26140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0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69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69" cy="454628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08532"/>
            <a:ext cx="81756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でダウンロードしたがインストールができない場合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: iPhone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でインストールする時、</a:t>
            </a:r>
            <a:r>
              <a:rPr lang="ja-JP" altLang="en-US" sz="1100" dirty="0">
                <a:solidFill>
                  <a:srgbClr val="C0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信頼されてないエンタープライズデベロッパという表示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がでます。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152130" y="2598146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277224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9066724" y="3987043"/>
            <a:ext cx="673693" cy="27059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177629" y="2287979"/>
            <a:ext cx="1913512" cy="40513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672615" y="2546405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28" name="그룹 27"/>
          <p:cNvGrpSpPr/>
          <p:nvPr/>
        </p:nvGrpSpPr>
        <p:grpSpPr>
          <a:xfrm>
            <a:off x="9285134" y="422538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4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1972461" y="5886739"/>
            <a:ext cx="6081086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エンタープライズ用アプリケーションとしてタイトルが生成されているのが確認できます。</a:t>
            </a:r>
            <a:endParaRPr lang="en-US" altLang="ko-KR" sz="1200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タイトルをタップし、ポップアップが表示されると</a:t>
            </a:r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‘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信頼</a:t>
            </a:r>
            <a:r>
              <a:rPr lang="en-US" altLang="ko-KR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’</a:t>
            </a:r>
            <a:r>
              <a:rPr lang="ja-JP" altLang="en-US" sz="12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をタップします。</a:t>
            </a:r>
            <a:endParaRPr lang="ko-KR" altLang="en-US" sz="1200" dirty="0">
              <a:solidFill>
                <a:schemeClr val="tx1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30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–  </a:t>
            </a:r>
            <a:r>
              <a:rPr lang="en-US" altLang="ja-JP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(iOS)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9150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89E6FF-5DA7-49C3-818A-688BD00A5226}"/>
              </a:ext>
            </a:extLst>
          </p:cNvPr>
          <p:cNvSpPr txBox="1"/>
          <p:nvPr/>
        </p:nvSpPr>
        <p:spPr>
          <a:xfrm>
            <a:off x="325045" y="448736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会員登録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FA9504-7E0F-4B4E-9FA6-DC073BE08CF9}"/>
              </a:ext>
            </a:extLst>
          </p:cNvPr>
          <p:cNvSpPr txBox="1"/>
          <p:nvPr/>
        </p:nvSpPr>
        <p:spPr>
          <a:xfrm>
            <a:off x="6927271" y="1553622"/>
            <a:ext cx="4997875" cy="822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インストールが完了した後、アプリケーションをタップしてください。イントロダクション画面が表示されます。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画面下端にある会員登録をタップしてください。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11" y="1112583"/>
            <a:ext cx="2545146" cy="539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228" y="1112583"/>
            <a:ext cx="2545146" cy="539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4449087" y="463991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4470133" y="4843242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80A0E6-7D47-4745-A448-EA56699388EA}"/>
              </a:ext>
            </a:extLst>
          </p:cNvPr>
          <p:cNvSpPr txBox="1"/>
          <p:nvPr/>
        </p:nvSpPr>
        <p:spPr>
          <a:xfrm>
            <a:off x="325045" y="448736"/>
            <a:ext cx="4637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会員登録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3"/>
            <a:ext cx="2205793" cy="4679997"/>
          </a:xfrm>
          <a:prstGeom prst="rect">
            <a:avLst/>
          </a:prstGeom>
        </p:spPr>
      </p:pic>
      <p:grpSp>
        <p:nvGrpSpPr>
          <p:cNvPr id="35" name="그룹 34"/>
          <p:cNvGrpSpPr/>
          <p:nvPr/>
        </p:nvGrpSpPr>
        <p:grpSpPr>
          <a:xfrm>
            <a:off x="5930021" y="3827127"/>
            <a:ext cx="359959" cy="359959"/>
            <a:chOff x="6864754" y="3708400"/>
            <a:chExt cx="567267" cy="567267"/>
          </a:xfrm>
        </p:grpSpPr>
        <p:sp>
          <p:nvSpPr>
            <p:cNvPr id="38" name="타원 3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0" name="그림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8901264" y="4055206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4" name="직사각형 43"/>
          <p:cNvSpPr/>
          <p:nvPr/>
        </p:nvSpPr>
        <p:spPr>
          <a:xfrm>
            <a:off x="3585372" y="310579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3618414" y="3283294"/>
            <a:ext cx="359959" cy="359959"/>
            <a:chOff x="6864754" y="3708400"/>
            <a:chExt cx="567267" cy="567267"/>
          </a:xfrm>
        </p:grpSpPr>
        <p:sp>
          <p:nvSpPr>
            <p:cNvPr id="46" name="타원 4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8" name="직사각형 47"/>
          <p:cNvSpPr/>
          <p:nvPr/>
        </p:nvSpPr>
        <p:spPr>
          <a:xfrm>
            <a:off x="2181056" y="2526017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8133031" y="2927663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AB032EA-396C-4DFF-BD17-3D50D15C2BD3}"/>
              </a:ext>
            </a:extLst>
          </p:cNvPr>
          <p:cNvSpPr txBox="1"/>
          <p:nvPr/>
        </p:nvSpPr>
        <p:spPr>
          <a:xfrm>
            <a:off x="5174269" y="5813972"/>
            <a:ext cx="2031706" cy="31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5.(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認証コード送信完了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を確認</a:t>
            </a:r>
            <a:r>
              <a:rPr lang="zh-CN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1E9EA2A-B3EF-4A0A-A961-3675F9571251}"/>
              </a:ext>
            </a:extLst>
          </p:cNvPr>
          <p:cNvSpPr txBox="1"/>
          <p:nvPr/>
        </p:nvSpPr>
        <p:spPr>
          <a:xfrm>
            <a:off x="7774425" y="5813972"/>
            <a:ext cx="3420553" cy="31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6.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認証コードを入力した後、次へをタップしてください。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6034070-57C2-45D9-85EA-53A4726D6453}"/>
              </a:ext>
            </a:extLst>
          </p:cNvPr>
          <p:cNvSpPr txBox="1"/>
          <p:nvPr/>
        </p:nvSpPr>
        <p:spPr>
          <a:xfrm>
            <a:off x="1026721" y="5813972"/>
            <a:ext cx="4022255" cy="568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携帯番号の国家を選んだ後、受信した認証コードを入力してください。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認証をタップしてください。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CF5B8A8-F989-48FD-997C-EBE146BAF6D5}"/>
              </a:ext>
            </a:extLst>
          </p:cNvPr>
          <p:cNvSpPr txBox="1"/>
          <p:nvPr/>
        </p:nvSpPr>
        <p:spPr>
          <a:xfrm>
            <a:off x="325045" y="448736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会員登録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8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3" y="1289872"/>
            <a:ext cx="2205793" cy="467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8105281" y="4695812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9174644" y="5121802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26" name="그룹 25"/>
          <p:cNvGrpSpPr/>
          <p:nvPr/>
        </p:nvGrpSpPr>
        <p:grpSpPr>
          <a:xfrm>
            <a:off x="8033578" y="4835878"/>
            <a:ext cx="359959" cy="359959"/>
            <a:chOff x="6864754" y="3708400"/>
            <a:chExt cx="567267" cy="567267"/>
          </a:xfrm>
        </p:grpSpPr>
        <p:sp>
          <p:nvSpPr>
            <p:cNvPr id="31" name="타원 3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22765C5-A0AC-4083-9C5D-DE7D9AE1F31E}"/>
              </a:ext>
            </a:extLst>
          </p:cNvPr>
          <p:cNvSpPr txBox="1"/>
          <p:nvPr/>
        </p:nvSpPr>
        <p:spPr>
          <a:xfrm>
            <a:off x="1913137" y="5813972"/>
            <a:ext cx="5681990" cy="551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7.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会員登録に名前など必要な情報を入力し、次へをタップしてください。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 *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パスワード英文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+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数字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桁以上</a:t>
            </a:r>
            <a:endParaRPr lang="en-US" altLang="ko-KR" sz="10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5F633A-F896-47E6-9D65-BA0CE57819F2}"/>
              </a:ext>
            </a:extLst>
          </p:cNvPr>
          <p:cNvSpPr txBox="1"/>
          <p:nvPr/>
        </p:nvSpPr>
        <p:spPr>
          <a:xfrm>
            <a:off x="7957064" y="5813972"/>
            <a:ext cx="2844048" cy="314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8.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約款に同意した後、次へをタップしてください。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610" y="1112583"/>
            <a:ext cx="2205793" cy="4679999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3" y="1112583"/>
            <a:ext cx="2205794" cy="4680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0365" y="2413404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꺾인 연결선 7"/>
          <p:cNvCxnSpPr>
            <a:cxnSpLocks/>
          </p:cNvCxnSpPr>
          <p:nvPr/>
        </p:nvCxnSpPr>
        <p:spPr>
          <a:xfrm>
            <a:off x="5472752" y="2841762"/>
            <a:ext cx="736345" cy="649751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cxnSpLocks/>
          </p:cNvCxnSpPr>
          <p:nvPr/>
        </p:nvCxnSpPr>
        <p:spPr>
          <a:xfrm>
            <a:off x="5472752" y="4134179"/>
            <a:ext cx="736345" cy="559402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36E881E-1095-443F-84DE-E5B8655EEDC3}"/>
              </a:ext>
            </a:extLst>
          </p:cNvPr>
          <p:cNvSpPr txBox="1"/>
          <p:nvPr/>
        </p:nvSpPr>
        <p:spPr>
          <a:xfrm>
            <a:off x="325045" y="448736"/>
            <a:ext cx="293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CD21EFF-301F-44BF-B024-3284526279ED}"/>
              </a:ext>
            </a:extLst>
          </p:cNvPr>
          <p:cNvSpPr txBox="1"/>
          <p:nvPr/>
        </p:nvSpPr>
        <p:spPr>
          <a:xfrm>
            <a:off x="301025" y="5781750"/>
            <a:ext cx="20874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入金するコインを選びます。</a:t>
            </a:r>
          </a:p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現在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ETH, DAC,USDT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で入金可能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endParaRPr lang="ko-KR" altLang="en-US" sz="10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5FF3805-FE35-4472-BEA5-17294837462E}"/>
              </a:ext>
            </a:extLst>
          </p:cNvPr>
          <p:cNvSpPr txBox="1"/>
          <p:nvPr/>
        </p:nvSpPr>
        <p:spPr>
          <a:xfrm>
            <a:off x="3821981" y="5781750"/>
            <a:ext cx="1398140" cy="314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D1F8DE7-7FE0-41AD-9018-927EE47FD443}"/>
              </a:ext>
            </a:extLst>
          </p:cNvPr>
          <p:cNvSpPr txBox="1"/>
          <p:nvPr/>
        </p:nvSpPr>
        <p:spPr>
          <a:xfrm>
            <a:off x="6209097" y="3099098"/>
            <a:ext cx="2654985" cy="992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現在保有中の数量です。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下のグラフは</a:t>
            </a:r>
            <a:r>
              <a:rPr lang="en-US" altLang="ja-JP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ETH</a:t>
            </a: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の最近相場変動を表示しています。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相場基準はコインマーケットキャップです。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A769E90-E68B-4A80-AAAA-1ABFE85B2899}"/>
              </a:ext>
            </a:extLst>
          </p:cNvPr>
          <p:cNvSpPr txBox="1"/>
          <p:nvPr/>
        </p:nvSpPr>
        <p:spPr>
          <a:xfrm>
            <a:off x="6209097" y="4531998"/>
            <a:ext cx="2347073" cy="299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入出金履歴が表示されます。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3598262" y="1930961"/>
            <a:ext cx="1874490" cy="152917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3598262" y="3491513"/>
            <a:ext cx="1874490" cy="104048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9" name="그룹 38"/>
          <p:cNvGrpSpPr/>
          <p:nvPr/>
        </p:nvGrpSpPr>
        <p:grpSpPr>
          <a:xfrm>
            <a:off x="3719679" y="5007842"/>
            <a:ext cx="359959" cy="359959"/>
            <a:chOff x="6864754" y="3708400"/>
            <a:chExt cx="567267" cy="567267"/>
          </a:xfrm>
        </p:grpSpPr>
        <p:sp>
          <p:nvSpPr>
            <p:cNvPr id="40" name="타원 3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2" name="그림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77" y="1101750"/>
            <a:ext cx="2205794" cy="4680000"/>
          </a:xfrm>
          <a:prstGeom prst="rect">
            <a:avLst/>
          </a:prstGeom>
        </p:spPr>
      </p:pic>
      <p:sp>
        <p:nvSpPr>
          <p:cNvPr id="43" name="직사각형 42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4" name="그룹 43"/>
          <p:cNvGrpSpPr/>
          <p:nvPr/>
        </p:nvGrpSpPr>
        <p:grpSpPr>
          <a:xfrm>
            <a:off x="9791637" y="5007842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C5D431FA-6F8C-4834-B887-1A9706106E7F}"/>
              </a:ext>
            </a:extLst>
          </p:cNvPr>
          <p:cNvSpPr txBox="1"/>
          <p:nvPr/>
        </p:nvSpPr>
        <p:spPr>
          <a:xfrm>
            <a:off x="8769989" y="5703791"/>
            <a:ext cx="305956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．入金できるアドレスと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QR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コードが表示されています。利用なさっている取引所や外部ウォレットをスキャンしたり、コピーしたアドレスをペーストし、送金します。</a:t>
            </a:r>
          </a:p>
        </p:txBody>
      </p: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932C7D-AA70-431F-8110-DCC91E47AB90}"/>
              </a:ext>
            </a:extLst>
          </p:cNvPr>
          <p:cNvSpPr txBox="1"/>
          <p:nvPr/>
        </p:nvSpPr>
        <p:spPr>
          <a:xfrm>
            <a:off x="325045" y="448736"/>
            <a:ext cx="293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出金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6AF359-B66D-444B-9D2B-7363BF28D9F2}"/>
              </a:ext>
            </a:extLst>
          </p:cNvPr>
          <p:cNvSpPr txBox="1"/>
          <p:nvPr/>
        </p:nvSpPr>
        <p:spPr>
          <a:xfrm>
            <a:off x="2074753" y="6019248"/>
            <a:ext cx="17924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出金するコインを選びます。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2A1D9D-D18F-4D6D-929D-8E2198B3E84E}"/>
              </a:ext>
            </a:extLst>
          </p:cNvPr>
          <p:cNvSpPr txBox="1"/>
          <p:nvPr/>
        </p:nvSpPr>
        <p:spPr>
          <a:xfrm>
            <a:off x="5380203" y="5959039"/>
            <a:ext cx="1412566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64A1BA-78EB-4A52-96EB-170E13822427}"/>
              </a:ext>
            </a:extLst>
          </p:cNvPr>
          <p:cNvSpPr txBox="1"/>
          <p:nvPr/>
        </p:nvSpPr>
        <p:spPr>
          <a:xfrm>
            <a:off x="7695809" y="6019248"/>
            <a:ext cx="3268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出金アドレスを入力したり、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QR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コードをスキャンします。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28" name="그룹 27"/>
          <p:cNvGrpSpPr/>
          <p:nvPr/>
        </p:nvGrpSpPr>
        <p:grpSpPr>
          <a:xfrm>
            <a:off x="5921229" y="518734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32" name="그림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9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9497697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8" name="그룹 37"/>
          <p:cNvGrpSpPr/>
          <p:nvPr/>
        </p:nvGrpSpPr>
        <p:grpSpPr>
          <a:xfrm>
            <a:off x="9535406" y="2326016"/>
            <a:ext cx="359959" cy="359959"/>
            <a:chOff x="6864754" y="3708400"/>
            <a:chExt cx="567267" cy="567267"/>
          </a:xfrm>
        </p:grpSpPr>
        <p:sp>
          <p:nvSpPr>
            <p:cNvPr id="39" name="타원 3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5892792" y="531922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FDAED143-4660-4ED2-874E-CBEB85D51528}"/>
              </a:ext>
            </a:extLst>
          </p:cNvPr>
          <p:cNvSpPr txBox="1"/>
          <p:nvPr/>
        </p:nvSpPr>
        <p:spPr>
          <a:xfrm>
            <a:off x="325045" y="448736"/>
            <a:ext cx="293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出金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5E3CF8C-C403-436F-8EEB-A46E7BECC3F4}"/>
              </a:ext>
            </a:extLst>
          </p:cNvPr>
          <p:cNvSpPr txBox="1"/>
          <p:nvPr/>
        </p:nvSpPr>
        <p:spPr>
          <a:xfrm>
            <a:off x="1903162" y="6009697"/>
            <a:ext cx="24272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アドレスを確認し、次へとタップします。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40B20AB-7202-4692-843A-056DC4A6A642}"/>
              </a:ext>
            </a:extLst>
          </p:cNvPr>
          <p:cNvSpPr txBox="1"/>
          <p:nvPr/>
        </p:nvSpPr>
        <p:spPr>
          <a:xfrm>
            <a:off x="4932706" y="5959039"/>
            <a:ext cx="2555508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出金数量を入力し、出金をタップします。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C06AE79-320B-4E83-8825-EC4BA2C02800}"/>
              </a:ext>
            </a:extLst>
          </p:cNvPr>
          <p:cNvSpPr txBox="1"/>
          <p:nvPr/>
        </p:nvSpPr>
        <p:spPr>
          <a:xfrm>
            <a:off x="8923680" y="6148197"/>
            <a:ext cx="28481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*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コインマーケットキャップ</a:t>
            </a:r>
            <a:r>
              <a:rPr lang="ko-KR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2019.10.08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日</a:t>
            </a:r>
            <a:r>
              <a:rPr lang="ko-KR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16:37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基準</a:t>
            </a:r>
            <a:endParaRPr lang="ko-KR" altLang="en-US" sz="1000" dirty="0">
              <a:solidFill>
                <a:srgbClr val="FF0000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42D85F5-EE5C-4B84-A431-52B23BC1F8AF}"/>
              </a:ext>
            </a:extLst>
          </p:cNvPr>
          <p:cNvSpPr txBox="1"/>
          <p:nvPr/>
        </p:nvSpPr>
        <p:spPr>
          <a:xfrm>
            <a:off x="8026503" y="2640571"/>
            <a:ext cx="2654985" cy="30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出金住所を確認します。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D7B9A26-082E-48F2-BDE6-4FE130365B32}"/>
              </a:ext>
            </a:extLst>
          </p:cNvPr>
          <p:cNvSpPr txBox="1"/>
          <p:nvPr/>
        </p:nvSpPr>
        <p:spPr>
          <a:xfrm>
            <a:off x="8026503" y="3468288"/>
            <a:ext cx="2654985" cy="299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財産状況と出金手数料が表示されます。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grpSp>
        <p:nvGrpSpPr>
          <p:cNvPr id="39" name="그룹 38"/>
          <p:cNvGrpSpPr/>
          <p:nvPr/>
        </p:nvGrpSpPr>
        <p:grpSpPr>
          <a:xfrm>
            <a:off x="2941593" y="5178552"/>
            <a:ext cx="359959" cy="359959"/>
            <a:chOff x="6864754" y="3708400"/>
            <a:chExt cx="567267" cy="567267"/>
          </a:xfrm>
        </p:grpSpPr>
        <p:sp>
          <p:nvSpPr>
            <p:cNvPr id="41" name="타원 4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3" name="그림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428" y="1289872"/>
            <a:ext cx="2205793" cy="4679999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5145079" y="2098718"/>
            <a:ext cx="1874490" cy="55772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5145080" y="2725616"/>
            <a:ext cx="1874490" cy="65878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6" name="그룹 45"/>
          <p:cNvGrpSpPr/>
          <p:nvPr/>
        </p:nvGrpSpPr>
        <p:grpSpPr>
          <a:xfrm>
            <a:off x="5892792" y="5178552"/>
            <a:ext cx="359959" cy="359959"/>
            <a:chOff x="6864754" y="3708400"/>
            <a:chExt cx="567267" cy="567267"/>
          </a:xfrm>
        </p:grpSpPr>
        <p:sp>
          <p:nvSpPr>
            <p:cNvPr id="47" name="타원 46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8" name="그림 47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9" name="직사각형 48"/>
          <p:cNvSpPr/>
          <p:nvPr/>
        </p:nvSpPr>
        <p:spPr>
          <a:xfrm>
            <a:off x="5145079" y="3484501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7" name="꺾인 연결선 36"/>
          <p:cNvCxnSpPr>
            <a:cxnSpLocks/>
          </p:cNvCxnSpPr>
          <p:nvPr/>
        </p:nvCxnSpPr>
        <p:spPr>
          <a:xfrm>
            <a:off x="7019569" y="2344233"/>
            <a:ext cx="1006934" cy="44682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cxnSpLocks/>
          </p:cNvCxnSpPr>
          <p:nvPr/>
        </p:nvCxnSpPr>
        <p:spPr>
          <a:xfrm>
            <a:off x="7019570" y="3100474"/>
            <a:ext cx="1006933" cy="529397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FB47E0-5722-44FB-8A2C-3D529408A877}"/>
              </a:ext>
            </a:extLst>
          </p:cNvPr>
          <p:cNvSpPr txBox="1"/>
          <p:nvPr/>
        </p:nvSpPr>
        <p:spPr>
          <a:xfrm>
            <a:off x="325045" y="448736"/>
            <a:ext cx="344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コイン交換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05FFC07-2264-4608-BBE8-E1C1DF758E2D}"/>
              </a:ext>
            </a:extLst>
          </p:cNvPr>
          <p:cNvSpPr txBox="1"/>
          <p:nvPr/>
        </p:nvSpPr>
        <p:spPr>
          <a:xfrm>
            <a:off x="2189248" y="5954302"/>
            <a:ext cx="1778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交換するコインを選びます。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4660E72-5AB9-49A4-8225-B21C894CF756}"/>
              </a:ext>
            </a:extLst>
          </p:cNvPr>
          <p:cNvSpPr txBox="1"/>
          <p:nvPr/>
        </p:nvSpPr>
        <p:spPr>
          <a:xfrm>
            <a:off x="5476942" y="5894093"/>
            <a:ext cx="1412566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5618AB2-ADD2-4B88-80CF-B68C44419E8C}"/>
              </a:ext>
            </a:extLst>
          </p:cNvPr>
          <p:cNvSpPr txBox="1"/>
          <p:nvPr/>
        </p:nvSpPr>
        <p:spPr>
          <a:xfrm>
            <a:off x="8232523" y="5954302"/>
            <a:ext cx="16946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交換数量をタップします。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4BD67CF-FFC6-4845-BC9F-3F255C644F0E}"/>
              </a:ext>
            </a:extLst>
          </p:cNvPr>
          <p:cNvSpPr txBox="1"/>
          <p:nvPr/>
        </p:nvSpPr>
        <p:spPr>
          <a:xfrm>
            <a:off x="10715897" y="4733667"/>
            <a:ext cx="1259633" cy="294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コイン相場が表示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37" name="그룹 36"/>
          <p:cNvGrpSpPr/>
          <p:nvPr/>
        </p:nvGrpSpPr>
        <p:grpSpPr>
          <a:xfrm>
            <a:off x="6601560" y="5187345"/>
            <a:ext cx="359959" cy="359959"/>
            <a:chOff x="6864754" y="3708400"/>
            <a:chExt cx="567267" cy="567267"/>
          </a:xfrm>
        </p:grpSpPr>
        <p:sp>
          <p:nvSpPr>
            <p:cNvPr id="38" name="타원 3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0" name="그림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41" name="직사각형 40"/>
          <p:cNvSpPr/>
          <p:nvPr/>
        </p:nvSpPr>
        <p:spPr>
          <a:xfrm>
            <a:off x="8648939" y="2105782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2" name="그룹 41"/>
          <p:cNvGrpSpPr/>
          <p:nvPr/>
        </p:nvGrpSpPr>
        <p:grpSpPr>
          <a:xfrm>
            <a:off x="9504183" y="2295500"/>
            <a:ext cx="359959" cy="359959"/>
            <a:chOff x="6864754" y="3708400"/>
            <a:chExt cx="567267" cy="567267"/>
          </a:xfrm>
        </p:grpSpPr>
        <p:sp>
          <p:nvSpPr>
            <p:cNvPr id="43" name="타원 4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4" name="그림 4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5" name="직사각형 44"/>
          <p:cNvSpPr/>
          <p:nvPr/>
        </p:nvSpPr>
        <p:spPr>
          <a:xfrm>
            <a:off x="8109961" y="4148108"/>
            <a:ext cx="1911117" cy="103923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20"/>
          <p:cNvCxnSpPr>
            <a:cxnSpLocks/>
          </p:cNvCxnSpPr>
          <p:nvPr/>
        </p:nvCxnSpPr>
        <p:spPr>
          <a:xfrm>
            <a:off x="10021078" y="4695900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F66052-F029-4444-98FF-421D789AAF11}"/>
              </a:ext>
            </a:extLst>
          </p:cNvPr>
          <p:cNvSpPr txBox="1"/>
          <p:nvPr/>
        </p:nvSpPr>
        <p:spPr>
          <a:xfrm>
            <a:off x="325045" y="448736"/>
            <a:ext cx="344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コイン交換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0770990-F56F-42EA-B334-83EF6C32A3B9}"/>
              </a:ext>
            </a:extLst>
          </p:cNvPr>
          <p:cNvSpPr txBox="1"/>
          <p:nvPr/>
        </p:nvSpPr>
        <p:spPr>
          <a:xfrm>
            <a:off x="2203525" y="5940418"/>
            <a:ext cx="374493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交換数量を入力し、確認をタップします。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入力を間違った場合、ディフォルトで間違った内容を消すことができます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A1E824B-6B55-4089-8674-DEC760DF6542}"/>
              </a:ext>
            </a:extLst>
          </p:cNvPr>
          <p:cNvSpPr txBox="1"/>
          <p:nvPr/>
        </p:nvSpPr>
        <p:spPr>
          <a:xfrm>
            <a:off x="6681196" y="5921037"/>
            <a:ext cx="2459328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目標金額を選び、交換をタップします。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6899234" y="2763661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899234" y="3599814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7646946" y="3839130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39" name="타원 3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2" name="직사각형 41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21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pic>
        <p:nvPicPr>
          <p:cNvPr id="52" name="그림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7"/>
          </a:xfrm>
          <a:prstGeom prst="rect">
            <a:avLst/>
          </a:prstGeom>
        </p:spPr>
      </p:pic>
      <p:sp>
        <p:nvSpPr>
          <p:cNvPr id="53" name="직사각형 52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4" name="그림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7"/>
          </a:xfrm>
          <a:prstGeom prst="rect">
            <a:avLst/>
          </a:prstGeom>
        </p:spPr>
      </p:pic>
      <p:sp>
        <p:nvSpPr>
          <p:cNvPr id="58" name="직사각형 57"/>
          <p:cNvSpPr/>
          <p:nvPr/>
        </p:nvSpPr>
        <p:spPr>
          <a:xfrm>
            <a:off x="2911152" y="2849499"/>
            <a:ext cx="1954654" cy="119998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793116" y="6019248"/>
            <a:ext cx="2727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入金するコインを選びます。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ko-KR" altLang="en-US" sz="1100" dirty="0">
                <a:latin typeface="Yu Gothic UI" panose="020B0500000000000000" pitchFamily="34" charset="-128"/>
                <a:ea typeface="나눔스퀘어" panose="020B0600000101010101" pitchFamily="50" charset="-127"/>
              </a:rPr>
              <a:t>    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現在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ETH, DAC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で入金可能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213123" y="6019248"/>
            <a:ext cx="39117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画面上端の疑問符アイコンをタップすると、</a:t>
            </a:r>
            <a:endParaRPr lang="en-US" altLang="ja-JP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マイニング収益説明のポップアップが表示されます。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cxnSp>
        <p:nvCxnSpPr>
          <p:cNvPr id="61" name="꺾인 연결선 60"/>
          <p:cNvCxnSpPr>
            <a:endCxn id="62" idx="1"/>
          </p:cNvCxnSpPr>
          <p:nvPr/>
        </p:nvCxnSpPr>
        <p:spPr>
          <a:xfrm>
            <a:off x="8794654" y="1877415"/>
            <a:ext cx="956176" cy="76032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750830" y="2360736"/>
            <a:ext cx="1554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疑問符をタップします。</a:t>
            </a:r>
          </a:p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マイニング収益を確認</a:t>
            </a:r>
            <a:endParaRPr lang="en-US" altLang="ko-KR" dirty="0">
              <a:solidFill>
                <a:srgbClr val="FF7F7E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8647672" y="1802960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4" name="그룹 63"/>
          <p:cNvGrpSpPr/>
          <p:nvPr/>
        </p:nvGrpSpPr>
        <p:grpSpPr>
          <a:xfrm>
            <a:off x="8579416" y="2010330"/>
            <a:ext cx="359959" cy="359959"/>
            <a:chOff x="6864754" y="3708400"/>
            <a:chExt cx="567267" cy="567267"/>
          </a:xfrm>
        </p:grpSpPr>
        <p:sp>
          <p:nvSpPr>
            <p:cNvPr id="65" name="타원 6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6692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21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2" cy="4679997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2" cy="467999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640566" y="6019248"/>
            <a:ext cx="2527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マイニング収益率が確認できます。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733582" y="6019248"/>
            <a:ext cx="241873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入金の種類と数量をタップします。</a:t>
            </a:r>
          </a:p>
        </p:txBody>
      </p:sp>
      <p:sp>
        <p:nvSpPr>
          <p:cNvPr id="29" name="타원 28"/>
          <p:cNvSpPr/>
          <p:nvPr/>
        </p:nvSpPr>
        <p:spPr>
          <a:xfrm>
            <a:off x="4701447" y="1831258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3143054" y="2512243"/>
            <a:ext cx="1521069" cy="190541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3760886" y="4315583"/>
            <a:ext cx="359959" cy="359959"/>
            <a:chOff x="6864754" y="3708400"/>
            <a:chExt cx="567267" cy="567267"/>
          </a:xfrm>
        </p:grpSpPr>
        <p:sp>
          <p:nvSpPr>
            <p:cNvPr id="32" name="타원 3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50" name="직사각형 49"/>
          <p:cNvSpPr/>
          <p:nvPr/>
        </p:nvSpPr>
        <p:spPr>
          <a:xfrm>
            <a:off x="6895374" y="2366936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/>
          <p:cNvGrpSpPr/>
          <p:nvPr/>
        </p:nvGrpSpPr>
        <p:grpSpPr>
          <a:xfrm>
            <a:off x="7643086" y="2526782"/>
            <a:ext cx="359959" cy="359959"/>
            <a:chOff x="6864754" y="3708400"/>
            <a:chExt cx="567267" cy="567267"/>
          </a:xfrm>
        </p:grpSpPr>
        <p:sp>
          <p:nvSpPr>
            <p:cNvPr id="52" name="타원 5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5730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7577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  <a:p>
            <a:pPr fontAlgn="base"/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7228" y="6019248"/>
            <a:ext cx="3911731" cy="479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 </a:t>
            </a:r>
            <a:r>
              <a:rPr lang="ja-JP" altLang="en-US" sz="1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入金数量を入力します。</a:t>
            </a:r>
            <a:endParaRPr lang="ko-KR" altLang="en-US" sz="12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入力を間違った場合、ディフォルトで間違った内容を消すことができます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57" name="그룹 56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58" name="타원 5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9" name="그림 58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60" name="그림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3"/>
            <a:ext cx="2205792" cy="4679996"/>
          </a:xfrm>
          <a:prstGeom prst="rect">
            <a:avLst/>
          </a:prstGeom>
        </p:spPr>
      </p:pic>
      <p:sp>
        <p:nvSpPr>
          <p:cNvPr id="61" name="직사각형 60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6899234" y="298678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308249" y="5959039"/>
            <a:ext cx="3526928" cy="3349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6. </a:t>
            </a:r>
            <a:r>
              <a:rPr lang="ja-JP" altLang="en-US" sz="1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入金種類と予想収益を確認し、入金をタップします</a:t>
            </a:r>
            <a:r>
              <a:rPr lang="zh-CN" altLang="en-US" sz="1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。</a:t>
            </a:r>
            <a:endParaRPr lang="ja-JP" altLang="en-US" sz="12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3477619"/>
            <a:ext cx="2213384" cy="531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資産状況が表示されます。</a:t>
            </a:r>
          </a:p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予想マイニング収益が表示されます。</a:t>
            </a:r>
          </a:p>
        </p:txBody>
      </p:sp>
      <p:cxnSp>
        <p:nvCxnSpPr>
          <p:cNvPr id="65" name="꺾인 연결선 64"/>
          <p:cNvCxnSpPr/>
          <p:nvPr/>
        </p:nvCxnSpPr>
        <p:spPr>
          <a:xfrm>
            <a:off x="8773724" y="343484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그룹 65"/>
          <p:cNvGrpSpPr/>
          <p:nvPr/>
        </p:nvGrpSpPr>
        <p:grpSpPr>
          <a:xfrm>
            <a:off x="7656498" y="5178553"/>
            <a:ext cx="359959" cy="359959"/>
            <a:chOff x="6864754" y="3708400"/>
            <a:chExt cx="567267" cy="567267"/>
          </a:xfrm>
        </p:grpSpPr>
        <p:sp>
          <p:nvSpPr>
            <p:cNvPr id="67" name="타원 66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9" name="직사각형 68"/>
          <p:cNvSpPr/>
          <p:nvPr/>
        </p:nvSpPr>
        <p:spPr>
          <a:xfrm>
            <a:off x="6899234" y="236943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0" name="그룹 69"/>
          <p:cNvGrpSpPr/>
          <p:nvPr/>
        </p:nvGrpSpPr>
        <p:grpSpPr>
          <a:xfrm>
            <a:off x="7646946" y="2538075"/>
            <a:ext cx="359959" cy="359959"/>
            <a:chOff x="6864754" y="3708400"/>
            <a:chExt cx="567267" cy="567267"/>
          </a:xfrm>
        </p:grpSpPr>
        <p:sp>
          <p:nvSpPr>
            <p:cNvPr id="71" name="타원 7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72" name="그림 7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85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1521</Words>
  <Application>Microsoft Office PowerPoint</Application>
  <PresentationFormat>와이드스크린</PresentationFormat>
  <Paragraphs>73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0" baseType="lpstr">
      <vt:lpstr>Yu Gothic UI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141</cp:revision>
  <dcterms:created xsi:type="dcterms:W3CDTF">2019-09-16T04:21:32Z</dcterms:created>
  <dcterms:modified xsi:type="dcterms:W3CDTF">2019-10-10T13:26:48Z</dcterms:modified>
</cp:coreProperties>
</file>